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Roboto"/>
      <p:regular r:id="rId17"/>
      <p:bold r:id="rId18"/>
      <p:italic r:id="rId19"/>
      <p:boldItalic r:id="rId20"/>
    </p:embeddedFont>
    <p:embeddedFont>
      <p:font typeface="Itim"/>
      <p:regular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Itim-regular.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italic.fntdata"/><Relationship Id="rId6" Type="http://schemas.openxmlformats.org/officeDocument/2006/relationships/slide" Target="slides/slide1.xml"/><Relationship Id="rId18"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c6f919934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c6f91993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a8c8fda8de_1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a8c8fda8de_1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c6f919934_0_5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c6f919934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9b523201f8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9b523201f8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9b523201f8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9b523201f8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a8c8fda8d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a8c8fda8d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a8c8fda8de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a8c8fda8de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995390a3fa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995390a3fa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a8c8fda8de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a8c8fda8de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a8c8fda8de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a8c8fda8de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995390a3fa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995390a3fa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7534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700">
                <a:latin typeface="Itim"/>
                <a:ea typeface="Itim"/>
                <a:cs typeface="Itim"/>
                <a:sym typeface="Itim"/>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atin typeface="Itim"/>
                <a:ea typeface="Itim"/>
                <a:cs typeface="Itim"/>
                <a:sym typeface="Itim"/>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718250"/>
            <a:ext cx="4045200" cy="17070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latin typeface="Itim"/>
                <a:ea typeface="Itim"/>
                <a:cs typeface="Itim"/>
                <a:sym typeface="Itim"/>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rgbClr val="E06666"/>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www.youtube.com/watch?v=O-6q-siuMik" TargetMode="Externa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www.youtube.com/watch?v=65CFesU4KVQ" TargetMode="Externa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 name="Shape 66"/>
        <p:cNvGrpSpPr/>
        <p:nvPr/>
      </p:nvGrpSpPr>
      <p:grpSpPr>
        <a:xfrm>
          <a:off x="0" y="0"/>
          <a:ext cx="0" cy="0"/>
          <a:chOff x="0" y="0"/>
          <a:chExt cx="0" cy="0"/>
        </a:xfrm>
      </p:grpSpPr>
      <p:sp>
        <p:nvSpPr>
          <p:cNvPr id="67" name="Google Shape;67;p13"/>
          <p:cNvSpPr txBox="1"/>
          <p:nvPr>
            <p:ph type="ctrTitle"/>
          </p:nvPr>
        </p:nvSpPr>
        <p:spPr>
          <a:xfrm>
            <a:off x="1452575" y="2501525"/>
            <a:ext cx="4858500" cy="93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DE7878"/>
                </a:solidFill>
              </a:rPr>
              <a:t>Does </a:t>
            </a:r>
            <a:endParaRPr>
              <a:solidFill>
                <a:srgbClr val="DE7878"/>
              </a:solidFill>
            </a:endParaRPr>
          </a:p>
          <a:p>
            <a:pPr indent="457200" lvl="0" marL="0" rtl="0" algn="l">
              <a:spcBef>
                <a:spcPts val="0"/>
              </a:spcBef>
              <a:spcAft>
                <a:spcPts val="0"/>
              </a:spcAft>
              <a:buNone/>
            </a:pPr>
            <a:r>
              <a:rPr lang="en">
                <a:solidFill>
                  <a:srgbClr val="DE7878"/>
                </a:solidFill>
              </a:rPr>
              <a:t>Grammar Matter</a:t>
            </a:r>
            <a:endParaRPr>
              <a:solidFill>
                <a:srgbClr val="DE7878"/>
              </a:solidFill>
            </a:endParaRPr>
          </a:p>
        </p:txBody>
      </p:sp>
      <p:sp>
        <p:nvSpPr>
          <p:cNvPr id="68" name="Google Shape;68;p13"/>
          <p:cNvSpPr txBox="1"/>
          <p:nvPr/>
        </p:nvSpPr>
        <p:spPr>
          <a:xfrm>
            <a:off x="1373575" y="4668775"/>
            <a:ext cx="6012600" cy="34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Georgia"/>
                <a:ea typeface="Georgia"/>
                <a:cs typeface="Georgia"/>
                <a:sym typeface="Georgia"/>
              </a:rPr>
              <a:t>A K-12 Philosophy lesson on Language and Thought</a:t>
            </a:r>
            <a:endParaRPr>
              <a:latin typeface="Georgia"/>
              <a:ea typeface="Georgia"/>
              <a:cs typeface="Georgia"/>
              <a:sym typeface="Georgia"/>
            </a:endParaRPr>
          </a:p>
        </p:txBody>
      </p:sp>
      <p:sp>
        <p:nvSpPr>
          <p:cNvPr id="69" name="Google Shape;69;p13"/>
          <p:cNvSpPr txBox="1"/>
          <p:nvPr/>
        </p:nvSpPr>
        <p:spPr>
          <a:xfrm>
            <a:off x="6043375" y="-221475"/>
            <a:ext cx="2251500" cy="275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0">
                <a:solidFill>
                  <a:srgbClr val="DE7878"/>
                </a:solidFill>
                <a:latin typeface="Itim"/>
                <a:ea typeface="Itim"/>
                <a:cs typeface="Itim"/>
                <a:sym typeface="Itim"/>
              </a:rPr>
              <a:t>?</a:t>
            </a:r>
            <a:endParaRPr sz="30000">
              <a:solidFill>
                <a:srgbClr val="DE7878"/>
              </a:solidFill>
              <a:latin typeface="Itim"/>
              <a:ea typeface="Itim"/>
              <a:cs typeface="Itim"/>
              <a:sym typeface="Itim"/>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252625" y="490250"/>
            <a:ext cx="5997000" cy="4089600"/>
          </a:xfrm>
          <a:prstGeom prst="rect">
            <a:avLst/>
          </a:prstGeom>
        </p:spPr>
        <p:txBody>
          <a:bodyPr anchorCtr="0" anchor="ctr" bIns="91425" lIns="91425" spcFirstLastPara="1" rIns="91425" wrap="square" tIns="91425">
            <a:noAutofit/>
          </a:bodyPr>
          <a:lstStyle/>
          <a:p>
            <a:pPr indent="0" lvl="0" marL="457200" rtl="0" algn="l">
              <a:lnSpc>
                <a:spcPct val="115000"/>
              </a:lnSpc>
              <a:spcBef>
                <a:spcPts val="0"/>
              </a:spcBef>
              <a:spcAft>
                <a:spcPts val="0"/>
              </a:spcAft>
              <a:buNone/>
            </a:pPr>
            <a:r>
              <a:t/>
            </a:r>
            <a:endParaRPr i="1" sz="2800">
              <a:solidFill>
                <a:srgbClr val="FFFFFF"/>
              </a:solidFill>
              <a:latin typeface="Itim"/>
              <a:ea typeface="Itim"/>
              <a:cs typeface="Itim"/>
              <a:sym typeface="Itim"/>
            </a:endParaRPr>
          </a:p>
          <a:p>
            <a:pPr indent="0" lvl="0" marL="457200" rtl="0" algn="l">
              <a:lnSpc>
                <a:spcPct val="115000"/>
              </a:lnSpc>
              <a:spcBef>
                <a:spcPts val="0"/>
              </a:spcBef>
              <a:spcAft>
                <a:spcPts val="0"/>
              </a:spcAft>
              <a:buNone/>
            </a:pPr>
            <a:r>
              <a:t/>
            </a:r>
            <a:endParaRPr i="1" sz="2800">
              <a:solidFill>
                <a:srgbClr val="FFFFFF"/>
              </a:solidFill>
              <a:latin typeface="Itim"/>
              <a:ea typeface="Itim"/>
              <a:cs typeface="Itim"/>
              <a:sym typeface="Itim"/>
            </a:endParaRPr>
          </a:p>
          <a:p>
            <a:pPr indent="0" lvl="0" marL="457200" rtl="0" algn="l">
              <a:lnSpc>
                <a:spcPct val="115000"/>
              </a:lnSpc>
              <a:spcBef>
                <a:spcPts val="0"/>
              </a:spcBef>
              <a:spcAft>
                <a:spcPts val="0"/>
              </a:spcAft>
              <a:buNone/>
            </a:pPr>
            <a:r>
              <a:t/>
            </a:r>
            <a:endParaRPr i="1" sz="2800">
              <a:solidFill>
                <a:srgbClr val="FFFFFF"/>
              </a:solidFill>
              <a:latin typeface="Itim"/>
              <a:ea typeface="Itim"/>
              <a:cs typeface="Itim"/>
              <a:sym typeface="Itim"/>
            </a:endParaRPr>
          </a:p>
          <a:p>
            <a:pPr indent="0" lvl="0" marL="457200" rtl="0" algn="l">
              <a:lnSpc>
                <a:spcPct val="115000"/>
              </a:lnSpc>
              <a:spcBef>
                <a:spcPts val="0"/>
              </a:spcBef>
              <a:spcAft>
                <a:spcPts val="0"/>
              </a:spcAft>
              <a:buNone/>
            </a:pPr>
            <a:r>
              <a:rPr i="1" lang="en" sz="2800">
                <a:solidFill>
                  <a:srgbClr val="FFFFFF"/>
                </a:solidFill>
                <a:latin typeface="Itim"/>
                <a:ea typeface="Itim"/>
                <a:cs typeface="Itim"/>
                <a:sym typeface="Itim"/>
              </a:rPr>
              <a:t>Reflect and write:</a:t>
            </a:r>
            <a:endParaRPr i="1" sz="2800">
              <a:solidFill>
                <a:srgbClr val="FFFFFF"/>
              </a:solidFill>
              <a:latin typeface="Itim"/>
              <a:ea typeface="Itim"/>
              <a:cs typeface="Itim"/>
              <a:sym typeface="Itim"/>
            </a:endParaRPr>
          </a:p>
          <a:p>
            <a:pPr indent="0" lvl="0" marL="457200" rtl="0" algn="l">
              <a:lnSpc>
                <a:spcPct val="115000"/>
              </a:lnSpc>
              <a:spcBef>
                <a:spcPts val="0"/>
              </a:spcBef>
              <a:spcAft>
                <a:spcPts val="0"/>
              </a:spcAft>
              <a:buNone/>
            </a:pPr>
            <a:r>
              <a:t/>
            </a:r>
            <a:endParaRPr i="1" sz="2800">
              <a:solidFill>
                <a:srgbClr val="FFFFFF"/>
              </a:solidFill>
              <a:latin typeface="Itim"/>
              <a:ea typeface="Itim"/>
              <a:cs typeface="Itim"/>
              <a:sym typeface="Itim"/>
            </a:endParaRPr>
          </a:p>
          <a:p>
            <a:pPr indent="-387350" lvl="0" marL="457200" rtl="0" algn="l">
              <a:lnSpc>
                <a:spcPct val="115000"/>
              </a:lnSpc>
              <a:spcBef>
                <a:spcPts val="0"/>
              </a:spcBef>
              <a:spcAft>
                <a:spcPts val="0"/>
              </a:spcAft>
              <a:buClr>
                <a:srgbClr val="FFFFFF"/>
              </a:buClr>
              <a:buSzPts val="2500"/>
              <a:buFont typeface="Itim"/>
              <a:buChar char="➔"/>
            </a:pPr>
            <a:r>
              <a:rPr i="1" lang="en" sz="2500">
                <a:solidFill>
                  <a:srgbClr val="FFFFFF"/>
                </a:solidFill>
                <a:latin typeface="Itim"/>
                <a:ea typeface="Itim"/>
                <a:cs typeface="Itim"/>
                <a:sym typeface="Itim"/>
              </a:rPr>
              <a:t>Has your perspective changed on why you think grammar does/does not matter?</a:t>
            </a:r>
            <a:endParaRPr i="1" sz="2500">
              <a:solidFill>
                <a:srgbClr val="FFFFFF"/>
              </a:solidFill>
              <a:latin typeface="Itim"/>
              <a:ea typeface="Itim"/>
              <a:cs typeface="Itim"/>
              <a:sym typeface="Itim"/>
            </a:endParaRPr>
          </a:p>
          <a:p>
            <a:pPr indent="0" lvl="0" marL="457200" rtl="0" algn="l">
              <a:lnSpc>
                <a:spcPct val="115000"/>
              </a:lnSpc>
              <a:spcBef>
                <a:spcPts val="0"/>
              </a:spcBef>
              <a:spcAft>
                <a:spcPts val="0"/>
              </a:spcAft>
              <a:buNone/>
            </a:pPr>
            <a:r>
              <a:t/>
            </a:r>
            <a:endParaRPr i="1" sz="2500">
              <a:solidFill>
                <a:srgbClr val="FFFFFF"/>
              </a:solidFill>
              <a:latin typeface="Itim"/>
              <a:ea typeface="Itim"/>
              <a:cs typeface="Itim"/>
              <a:sym typeface="Itim"/>
            </a:endParaRPr>
          </a:p>
          <a:p>
            <a:pPr indent="-387350" lvl="0" marL="457200" rtl="0" algn="l">
              <a:lnSpc>
                <a:spcPct val="115000"/>
              </a:lnSpc>
              <a:spcBef>
                <a:spcPts val="0"/>
              </a:spcBef>
              <a:spcAft>
                <a:spcPts val="0"/>
              </a:spcAft>
              <a:buClr>
                <a:srgbClr val="FFFFFF"/>
              </a:buClr>
              <a:buSzPts val="2500"/>
              <a:buFont typeface="Itim"/>
              <a:buChar char="➔"/>
            </a:pPr>
            <a:r>
              <a:rPr i="1" lang="en" sz="2500">
                <a:solidFill>
                  <a:srgbClr val="FFFFFF"/>
                </a:solidFill>
                <a:latin typeface="Itim"/>
                <a:ea typeface="Itim"/>
                <a:cs typeface="Itim"/>
                <a:sym typeface="Itim"/>
              </a:rPr>
              <a:t>Do you think grammar should </a:t>
            </a:r>
            <a:r>
              <a:rPr b="1" i="1" lang="en" sz="2500">
                <a:solidFill>
                  <a:srgbClr val="D0E0E3"/>
                </a:solidFill>
                <a:latin typeface="Itim"/>
                <a:ea typeface="Itim"/>
                <a:cs typeface="Itim"/>
                <a:sym typeface="Itim"/>
              </a:rPr>
              <a:t>change</a:t>
            </a:r>
            <a:r>
              <a:rPr i="1" lang="en" sz="2500">
                <a:solidFill>
                  <a:srgbClr val="D0E0E3"/>
                </a:solidFill>
                <a:latin typeface="Itim"/>
                <a:ea typeface="Itim"/>
                <a:cs typeface="Itim"/>
                <a:sym typeface="Itim"/>
              </a:rPr>
              <a:t> </a:t>
            </a:r>
            <a:r>
              <a:rPr i="1" lang="en" sz="2500">
                <a:solidFill>
                  <a:srgbClr val="FFFFFF"/>
                </a:solidFill>
                <a:latin typeface="Itim"/>
                <a:ea typeface="Itim"/>
                <a:cs typeface="Itim"/>
                <a:sym typeface="Itim"/>
              </a:rPr>
              <a:t>overtime to include different groups of people? Or should it </a:t>
            </a:r>
            <a:r>
              <a:rPr b="1" i="1" lang="en" sz="2500">
                <a:solidFill>
                  <a:srgbClr val="CFE2F3"/>
                </a:solidFill>
                <a:latin typeface="Itim"/>
                <a:ea typeface="Itim"/>
                <a:cs typeface="Itim"/>
                <a:sym typeface="Itim"/>
              </a:rPr>
              <a:t>stay the same</a:t>
            </a:r>
            <a:r>
              <a:rPr i="1" lang="en" sz="2500">
                <a:solidFill>
                  <a:srgbClr val="FFFFFF"/>
                </a:solidFill>
                <a:latin typeface="Itim"/>
                <a:ea typeface="Itim"/>
                <a:cs typeface="Itim"/>
                <a:sym typeface="Itim"/>
              </a:rPr>
              <a:t> so that people can rely on it?</a:t>
            </a:r>
            <a:endParaRPr i="1" sz="2500">
              <a:solidFill>
                <a:srgbClr val="FFFFFF"/>
              </a:solidFill>
              <a:latin typeface="Itim"/>
              <a:ea typeface="Itim"/>
              <a:cs typeface="Itim"/>
              <a:sym typeface="Itim"/>
            </a:endParaRPr>
          </a:p>
          <a:p>
            <a:pPr indent="0" lvl="0" marL="457200" rtl="0" algn="l">
              <a:lnSpc>
                <a:spcPct val="115000"/>
              </a:lnSpc>
              <a:spcBef>
                <a:spcPts val="0"/>
              </a:spcBef>
              <a:spcAft>
                <a:spcPts val="0"/>
              </a:spcAft>
              <a:buNone/>
            </a:pPr>
            <a:r>
              <a:t/>
            </a:r>
            <a:endParaRPr i="1" sz="2500">
              <a:solidFill>
                <a:srgbClr val="FFFFFF"/>
              </a:solidFill>
              <a:latin typeface="Itim"/>
              <a:ea typeface="Itim"/>
              <a:cs typeface="Itim"/>
              <a:sym typeface="Itim"/>
            </a:endParaRPr>
          </a:p>
          <a:p>
            <a:pPr indent="0" lvl="0" marL="457200" rtl="0" algn="l">
              <a:lnSpc>
                <a:spcPct val="115000"/>
              </a:lnSpc>
              <a:spcBef>
                <a:spcPts val="0"/>
              </a:spcBef>
              <a:spcAft>
                <a:spcPts val="0"/>
              </a:spcAft>
              <a:buNone/>
            </a:pPr>
            <a:r>
              <a:t/>
            </a:r>
            <a:endParaRPr i="1" sz="2800">
              <a:solidFill>
                <a:srgbClr val="FFFFFF"/>
              </a:solidFill>
              <a:latin typeface="Itim"/>
              <a:ea typeface="Itim"/>
              <a:cs typeface="Itim"/>
              <a:sym typeface="Itim"/>
            </a:endParaRPr>
          </a:p>
          <a:p>
            <a:pPr indent="0" lvl="0" marL="0" rtl="0" algn="l">
              <a:spcBef>
                <a:spcPts val="0"/>
              </a:spcBef>
              <a:spcAft>
                <a:spcPts val="0"/>
              </a:spcAft>
              <a:buNone/>
            </a:pPr>
            <a:r>
              <a:t/>
            </a:r>
            <a:endParaRPr/>
          </a:p>
        </p:txBody>
      </p:sp>
      <p:pic>
        <p:nvPicPr>
          <p:cNvPr id="128" name="Google Shape;128;p22"/>
          <p:cNvPicPr preferRelativeResize="0"/>
          <p:nvPr/>
        </p:nvPicPr>
        <p:blipFill rotWithShape="1">
          <a:blip r:embed="rId3">
            <a:alphaModFix/>
          </a:blip>
          <a:srcRect b="10321" l="8698" r="8690" t="0"/>
          <a:stretch/>
        </p:blipFill>
        <p:spPr>
          <a:xfrm>
            <a:off x="6501375" y="1472500"/>
            <a:ext cx="2292000" cy="2545500"/>
          </a:xfrm>
          <a:prstGeom prst="ellipse">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3"/>
          <p:cNvSpPr txBox="1"/>
          <p:nvPr>
            <p:ph type="title"/>
          </p:nvPr>
        </p:nvSpPr>
        <p:spPr>
          <a:xfrm>
            <a:off x="471900" y="449925"/>
            <a:ext cx="8222100" cy="1056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Activity of the Week - Grammar Journal!</a:t>
            </a:r>
            <a:endParaRPr/>
          </a:p>
        </p:txBody>
      </p:sp>
      <p:sp>
        <p:nvSpPr>
          <p:cNvPr id="134" name="Google Shape;134;p23"/>
          <p:cNvSpPr txBox="1"/>
          <p:nvPr>
            <p:ph idx="1" type="body"/>
          </p:nvPr>
        </p:nvSpPr>
        <p:spPr>
          <a:xfrm>
            <a:off x="112675" y="1919075"/>
            <a:ext cx="8872200" cy="322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u="sng">
                <a:solidFill>
                  <a:srgbClr val="000000"/>
                </a:solidFill>
                <a:latin typeface="Georgia"/>
                <a:ea typeface="Georgia"/>
                <a:cs typeface="Georgia"/>
                <a:sym typeface="Georgia"/>
              </a:rPr>
              <a:t>Step 1:</a:t>
            </a:r>
            <a:r>
              <a:rPr lang="en" sz="2000">
                <a:solidFill>
                  <a:srgbClr val="000000"/>
                </a:solidFill>
                <a:latin typeface="Georgia"/>
                <a:ea typeface="Georgia"/>
                <a:cs typeface="Georgia"/>
                <a:sym typeface="Georgia"/>
              </a:rPr>
              <a:t> Ask 3 of your friends/family members about a time when someone corrected their grammar. Then, ask them how they feel about grammar. </a:t>
            </a:r>
            <a:endParaRPr sz="2000">
              <a:solidFill>
                <a:srgbClr val="000000"/>
              </a:solidFill>
              <a:latin typeface="Georgia"/>
              <a:ea typeface="Georgia"/>
              <a:cs typeface="Georgia"/>
              <a:sym typeface="Georgia"/>
            </a:endParaRPr>
          </a:p>
          <a:p>
            <a:pPr indent="0" lvl="0" marL="0" rtl="0" algn="l">
              <a:spcBef>
                <a:spcPts val="1600"/>
              </a:spcBef>
              <a:spcAft>
                <a:spcPts val="0"/>
              </a:spcAft>
              <a:buNone/>
            </a:pPr>
            <a:r>
              <a:rPr lang="en" sz="1900">
                <a:solidFill>
                  <a:srgbClr val="000000"/>
                </a:solidFill>
                <a:latin typeface="Georgia"/>
                <a:ea typeface="Georgia"/>
                <a:cs typeface="Georgia"/>
                <a:sym typeface="Georgia"/>
              </a:rPr>
              <a:t>Do they find it helpful? Did they have any easy time learning grammar? Do they know about the Buffalo sentence?</a:t>
            </a:r>
            <a:endParaRPr sz="1900">
              <a:solidFill>
                <a:srgbClr val="000000"/>
              </a:solidFill>
              <a:latin typeface="Georgia"/>
              <a:ea typeface="Georgia"/>
              <a:cs typeface="Georgia"/>
              <a:sym typeface="Georgia"/>
            </a:endParaRPr>
          </a:p>
          <a:p>
            <a:pPr indent="0" lvl="0" marL="0" rtl="0" algn="l">
              <a:spcBef>
                <a:spcPts val="1600"/>
              </a:spcBef>
              <a:spcAft>
                <a:spcPts val="0"/>
              </a:spcAft>
              <a:buNone/>
            </a:pPr>
            <a:r>
              <a:rPr lang="en" sz="2000" u="sng">
                <a:solidFill>
                  <a:srgbClr val="000000"/>
                </a:solidFill>
                <a:latin typeface="Georgia"/>
                <a:ea typeface="Georgia"/>
                <a:cs typeface="Georgia"/>
                <a:sym typeface="Georgia"/>
              </a:rPr>
              <a:t>Step 2:</a:t>
            </a:r>
            <a:r>
              <a:rPr lang="en" sz="2000">
                <a:solidFill>
                  <a:srgbClr val="000000"/>
                </a:solidFill>
                <a:latin typeface="Georgia"/>
                <a:ea typeface="Georgia"/>
                <a:cs typeface="Georgia"/>
                <a:sym typeface="Georgia"/>
              </a:rPr>
              <a:t> Write your answers in your Grammar journal (along with your own answers). Once you have collected your answers, write down 3 observations about all of the answers you collected.</a:t>
            </a:r>
            <a:endParaRPr sz="2000">
              <a:solidFill>
                <a:srgbClr val="000000"/>
              </a:solidFill>
              <a:latin typeface="Georgia"/>
              <a:ea typeface="Georgia"/>
              <a:cs typeface="Georgia"/>
              <a:sym typeface="Georgia"/>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4"/>
          <p:cNvSpPr txBox="1"/>
          <p:nvPr>
            <p:ph type="ctrTitle"/>
          </p:nvPr>
        </p:nvSpPr>
        <p:spPr>
          <a:xfrm>
            <a:off x="344450" y="775225"/>
            <a:ext cx="8753400" cy="93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000"/>
              <a:t>Think of a time when someone corrected your grammar</a:t>
            </a:r>
            <a:endParaRPr sz="4000"/>
          </a:p>
        </p:txBody>
      </p:sp>
      <p:sp>
        <p:nvSpPr>
          <p:cNvPr id="75" name="Google Shape;75;p14"/>
          <p:cNvSpPr txBox="1"/>
          <p:nvPr>
            <p:ph idx="1" type="subTitle"/>
          </p:nvPr>
        </p:nvSpPr>
        <p:spPr>
          <a:xfrm>
            <a:off x="890750" y="1862600"/>
            <a:ext cx="6498000" cy="1235100"/>
          </a:xfrm>
          <a:prstGeom prst="rect">
            <a:avLst/>
          </a:prstGeom>
        </p:spPr>
        <p:txBody>
          <a:bodyPr anchorCtr="0" anchor="t" bIns="91425" lIns="91425" spcFirstLastPara="1" rIns="91425" wrap="square" tIns="91425">
            <a:noAutofit/>
          </a:bodyPr>
          <a:lstStyle/>
          <a:p>
            <a:pPr indent="-406400" lvl="0" marL="457200" rtl="0" algn="l">
              <a:lnSpc>
                <a:spcPct val="115000"/>
              </a:lnSpc>
              <a:spcBef>
                <a:spcPts val="0"/>
              </a:spcBef>
              <a:spcAft>
                <a:spcPts val="0"/>
              </a:spcAft>
              <a:buClr>
                <a:srgbClr val="FFFFFF"/>
              </a:buClr>
              <a:buSzPts val="2800"/>
              <a:buFont typeface="Itim"/>
              <a:buChar char="●"/>
            </a:pPr>
            <a:r>
              <a:rPr i="1" lang="en" sz="2800">
                <a:solidFill>
                  <a:srgbClr val="FFFFFF"/>
                </a:solidFill>
                <a:latin typeface="Itim"/>
                <a:ea typeface="Itim"/>
                <a:cs typeface="Itim"/>
                <a:sym typeface="Itim"/>
              </a:rPr>
              <a:t>Did this annoy you? Why?</a:t>
            </a:r>
            <a:endParaRPr i="1" sz="2800">
              <a:solidFill>
                <a:srgbClr val="FFFFFF"/>
              </a:solidFill>
              <a:latin typeface="Itim"/>
              <a:ea typeface="Itim"/>
              <a:cs typeface="Itim"/>
              <a:sym typeface="Itim"/>
            </a:endParaRPr>
          </a:p>
          <a:p>
            <a:pPr indent="0" lvl="0" marL="457200" rtl="0" algn="l">
              <a:lnSpc>
                <a:spcPct val="115000"/>
              </a:lnSpc>
              <a:spcBef>
                <a:spcPts val="0"/>
              </a:spcBef>
              <a:spcAft>
                <a:spcPts val="0"/>
              </a:spcAft>
              <a:buNone/>
            </a:pPr>
            <a:r>
              <a:t/>
            </a:r>
            <a:endParaRPr i="1" sz="2800">
              <a:solidFill>
                <a:srgbClr val="FFFFFF"/>
              </a:solidFill>
              <a:latin typeface="Itim"/>
              <a:ea typeface="Itim"/>
              <a:cs typeface="Itim"/>
              <a:sym typeface="Itim"/>
            </a:endParaRPr>
          </a:p>
        </p:txBody>
      </p:sp>
      <p:sp>
        <p:nvSpPr>
          <p:cNvPr id="76" name="Google Shape;76;p14"/>
          <p:cNvSpPr txBox="1"/>
          <p:nvPr>
            <p:ph idx="1" type="subTitle"/>
          </p:nvPr>
        </p:nvSpPr>
        <p:spPr>
          <a:xfrm>
            <a:off x="890750" y="2629725"/>
            <a:ext cx="7455300" cy="1235100"/>
          </a:xfrm>
          <a:prstGeom prst="rect">
            <a:avLst/>
          </a:prstGeom>
        </p:spPr>
        <p:txBody>
          <a:bodyPr anchorCtr="0" anchor="t" bIns="91425" lIns="91425" spcFirstLastPara="1" rIns="91425" wrap="square" tIns="91425">
            <a:noAutofit/>
          </a:bodyPr>
          <a:lstStyle/>
          <a:p>
            <a:pPr indent="-406400" lvl="0" marL="457200" rtl="0" algn="l">
              <a:lnSpc>
                <a:spcPct val="115000"/>
              </a:lnSpc>
              <a:spcBef>
                <a:spcPts val="0"/>
              </a:spcBef>
              <a:spcAft>
                <a:spcPts val="0"/>
              </a:spcAft>
              <a:buClr>
                <a:srgbClr val="FFFFFF"/>
              </a:buClr>
              <a:buSzPts val="2800"/>
              <a:buFont typeface="Itim"/>
              <a:buChar char="●"/>
            </a:pPr>
            <a:r>
              <a:rPr i="1" lang="en" sz="2800">
                <a:solidFill>
                  <a:srgbClr val="FFFFFF"/>
                </a:solidFill>
                <a:latin typeface="Itim"/>
                <a:ea typeface="Itim"/>
                <a:cs typeface="Itim"/>
                <a:sym typeface="Itim"/>
              </a:rPr>
              <a:t>Did your grammar mistake affect the meaning of what you were trying to say?</a:t>
            </a:r>
            <a:endParaRPr i="1" sz="2800">
              <a:solidFill>
                <a:srgbClr val="FFFFFF"/>
              </a:solidFill>
              <a:latin typeface="Itim"/>
              <a:ea typeface="Itim"/>
              <a:cs typeface="Itim"/>
              <a:sym typeface="Itim"/>
            </a:endParaRPr>
          </a:p>
          <a:p>
            <a:pPr indent="0" lvl="0" marL="457200" rtl="0" algn="l">
              <a:lnSpc>
                <a:spcPct val="115000"/>
              </a:lnSpc>
              <a:spcBef>
                <a:spcPts val="0"/>
              </a:spcBef>
              <a:spcAft>
                <a:spcPts val="0"/>
              </a:spcAft>
              <a:buNone/>
            </a:pPr>
            <a:r>
              <a:t/>
            </a:r>
            <a:endParaRPr i="1" sz="2500">
              <a:solidFill>
                <a:srgbClr val="FFFFFF"/>
              </a:solidFill>
              <a:latin typeface="Itim"/>
              <a:ea typeface="Itim"/>
              <a:cs typeface="Itim"/>
              <a:sym typeface="Itim"/>
            </a:endParaRPr>
          </a:p>
          <a:p>
            <a:pPr indent="0" lvl="0" marL="457200" rtl="0" algn="l">
              <a:lnSpc>
                <a:spcPct val="115000"/>
              </a:lnSpc>
              <a:spcBef>
                <a:spcPts val="0"/>
              </a:spcBef>
              <a:spcAft>
                <a:spcPts val="0"/>
              </a:spcAft>
              <a:buNone/>
            </a:pPr>
            <a:r>
              <a:t/>
            </a:r>
            <a:endParaRPr i="1" sz="2800">
              <a:solidFill>
                <a:srgbClr val="FFFFFF"/>
              </a:solidFill>
              <a:latin typeface="Itim"/>
              <a:ea typeface="Itim"/>
              <a:cs typeface="Itim"/>
              <a:sym typeface="Itim"/>
            </a:endParaRPr>
          </a:p>
        </p:txBody>
      </p:sp>
      <p:sp>
        <p:nvSpPr>
          <p:cNvPr id="77" name="Google Shape;77;p14"/>
          <p:cNvSpPr txBox="1"/>
          <p:nvPr>
            <p:ph idx="1" type="subTitle"/>
          </p:nvPr>
        </p:nvSpPr>
        <p:spPr>
          <a:xfrm>
            <a:off x="875400" y="3840950"/>
            <a:ext cx="7455300" cy="1235100"/>
          </a:xfrm>
          <a:prstGeom prst="rect">
            <a:avLst/>
          </a:prstGeom>
        </p:spPr>
        <p:txBody>
          <a:bodyPr anchorCtr="0" anchor="t" bIns="91425" lIns="91425" spcFirstLastPara="1" rIns="91425" wrap="square" tIns="91425">
            <a:noAutofit/>
          </a:bodyPr>
          <a:lstStyle/>
          <a:p>
            <a:pPr indent="-406400" lvl="0" marL="457200" rtl="0" algn="l">
              <a:lnSpc>
                <a:spcPct val="115000"/>
              </a:lnSpc>
              <a:spcBef>
                <a:spcPts val="0"/>
              </a:spcBef>
              <a:spcAft>
                <a:spcPts val="0"/>
              </a:spcAft>
              <a:buClr>
                <a:srgbClr val="FFFFFF"/>
              </a:buClr>
              <a:buSzPts val="2800"/>
              <a:buFont typeface="Itim"/>
              <a:buChar char="●"/>
            </a:pPr>
            <a:r>
              <a:rPr i="1" lang="en" sz="2800">
                <a:solidFill>
                  <a:srgbClr val="FFFFFF"/>
                </a:solidFill>
                <a:latin typeface="Itim"/>
                <a:ea typeface="Itim"/>
                <a:cs typeface="Itim"/>
                <a:sym typeface="Itim"/>
              </a:rPr>
              <a:t>Do you think gramma</a:t>
            </a:r>
            <a:r>
              <a:rPr i="1" lang="en" sz="2800">
                <a:solidFill>
                  <a:srgbClr val="FFFFFF"/>
                </a:solidFill>
                <a:latin typeface="Itim"/>
                <a:ea typeface="Itim"/>
                <a:cs typeface="Itim"/>
                <a:sym typeface="Itim"/>
              </a:rPr>
              <a:t>r matters?</a:t>
            </a:r>
            <a:r>
              <a:rPr i="1" lang="en" sz="2800">
                <a:solidFill>
                  <a:srgbClr val="FFFFFF"/>
                </a:solidFill>
                <a:latin typeface="Itim"/>
                <a:ea typeface="Itim"/>
                <a:cs typeface="Itim"/>
                <a:sym typeface="Itim"/>
              </a:rPr>
              <a:t> Why?</a:t>
            </a:r>
            <a:endParaRPr i="1" sz="2800">
              <a:solidFill>
                <a:srgbClr val="FFFFFF"/>
              </a:solidFill>
              <a:latin typeface="Itim"/>
              <a:ea typeface="Itim"/>
              <a:cs typeface="Itim"/>
              <a:sym typeface="Itim"/>
            </a:endParaRPr>
          </a:p>
          <a:p>
            <a:pPr indent="0" lvl="0" marL="457200" rtl="0" algn="l">
              <a:lnSpc>
                <a:spcPct val="115000"/>
              </a:lnSpc>
              <a:spcBef>
                <a:spcPts val="0"/>
              </a:spcBef>
              <a:spcAft>
                <a:spcPts val="0"/>
              </a:spcAft>
              <a:buNone/>
            </a:pPr>
            <a:r>
              <a:t/>
            </a:r>
            <a:endParaRPr i="1" sz="2500">
              <a:solidFill>
                <a:srgbClr val="FFFFFF"/>
              </a:solidFill>
              <a:latin typeface="Itim"/>
              <a:ea typeface="Itim"/>
              <a:cs typeface="Itim"/>
              <a:sym typeface="Itim"/>
            </a:endParaRPr>
          </a:p>
          <a:p>
            <a:pPr indent="0" lvl="0" marL="457200" rtl="0" algn="l">
              <a:lnSpc>
                <a:spcPct val="115000"/>
              </a:lnSpc>
              <a:spcBef>
                <a:spcPts val="0"/>
              </a:spcBef>
              <a:spcAft>
                <a:spcPts val="0"/>
              </a:spcAft>
              <a:buNone/>
            </a:pPr>
            <a:r>
              <a:t/>
            </a:r>
            <a:endParaRPr i="1" sz="2800">
              <a:solidFill>
                <a:srgbClr val="FFFFFF"/>
              </a:solidFill>
              <a:latin typeface="Itim"/>
              <a:ea typeface="Itim"/>
              <a:cs typeface="Itim"/>
              <a:sym typeface="Iti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000"/>
                                        <p:tgtEl>
                                          <p:spTgt spid="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5"/>
          <p:cNvSpPr txBox="1"/>
          <p:nvPr>
            <p:ph type="ctrTitle"/>
          </p:nvPr>
        </p:nvSpPr>
        <p:spPr>
          <a:xfrm>
            <a:off x="390525" y="1819275"/>
            <a:ext cx="8753400" cy="93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So… why DO we have grammar?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6"/>
          <p:cNvSpPr txBox="1"/>
          <p:nvPr>
            <p:ph type="ctrTitle"/>
          </p:nvPr>
        </p:nvSpPr>
        <p:spPr>
          <a:xfrm>
            <a:off x="1955575" y="1370275"/>
            <a:ext cx="4914300" cy="821400"/>
          </a:xfrm>
          <a:prstGeom prst="rect">
            <a:avLst/>
          </a:prstGeom>
        </p:spPr>
        <p:txBody>
          <a:bodyPr anchorCtr="0" anchor="b" bIns="91425" lIns="91425" spcFirstLastPara="1" rIns="91425" wrap="square" tIns="91425">
            <a:noAutofit/>
          </a:bodyPr>
          <a:lstStyle/>
          <a:p>
            <a:pPr indent="0" lvl="0" marL="0" rtl="0" algn="just">
              <a:lnSpc>
                <a:spcPct val="150000"/>
              </a:lnSpc>
              <a:spcBef>
                <a:spcPts val="0"/>
              </a:spcBef>
              <a:spcAft>
                <a:spcPts val="0"/>
              </a:spcAft>
              <a:buNone/>
            </a:pPr>
            <a:r>
              <a:rPr lang="en" sz="1600">
                <a:solidFill>
                  <a:srgbClr val="FFFFFF"/>
                </a:solidFill>
                <a:latin typeface="Georgia"/>
                <a:ea typeface="Georgia"/>
                <a:cs typeface="Georgia"/>
                <a:sym typeface="Georgia"/>
              </a:rPr>
              <a:t>At first, people only </a:t>
            </a:r>
            <a:r>
              <a:rPr b="1" i="1" lang="en" sz="1600">
                <a:solidFill>
                  <a:srgbClr val="C9DAF8"/>
                </a:solidFill>
                <a:latin typeface="Georgia"/>
                <a:ea typeface="Georgia"/>
                <a:cs typeface="Georgia"/>
                <a:sym typeface="Georgia"/>
              </a:rPr>
              <a:t>spoke</a:t>
            </a:r>
            <a:r>
              <a:rPr lang="en" sz="1600">
                <a:solidFill>
                  <a:srgbClr val="FFFFFF"/>
                </a:solidFill>
                <a:latin typeface="Georgia"/>
                <a:ea typeface="Georgia"/>
                <a:cs typeface="Georgia"/>
                <a:sym typeface="Georgia"/>
              </a:rPr>
              <a:t> to one another to communicate. </a:t>
            </a:r>
            <a:endParaRPr sz="5200">
              <a:solidFill>
                <a:srgbClr val="FFFFFF"/>
              </a:solidFill>
              <a:latin typeface="Georgia"/>
              <a:ea typeface="Georgia"/>
              <a:cs typeface="Georgia"/>
              <a:sym typeface="Georgia"/>
            </a:endParaRPr>
          </a:p>
        </p:txBody>
      </p:sp>
      <p:sp>
        <p:nvSpPr>
          <p:cNvPr id="88" name="Google Shape;88;p16"/>
          <p:cNvSpPr txBox="1"/>
          <p:nvPr/>
        </p:nvSpPr>
        <p:spPr>
          <a:xfrm>
            <a:off x="1979275" y="1639000"/>
            <a:ext cx="4866900" cy="11514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n" sz="1600">
                <a:solidFill>
                  <a:srgbClr val="FFFFFF"/>
                </a:solidFill>
                <a:latin typeface="Georgia"/>
                <a:ea typeface="Georgia"/>
                <a:cs typeface="Georgia"/>
                <a:sym typeface="Georgia"/>
              </a:rPr>
              <a:t>                   </a:t>
            </a:r>
            <a:r>
              <a:rPr lang="en" sz="1600">
                <a:solidFill>
                  <a:srgbClr val="FFFFFF"/>
                </a:solidFill>
                <a:latin typeface="Georgia"/>
                <a:ea typeface="Georgia"/>
                <a:cs typeface="Georgia"/>
                <a:sym typeface="Georgia"/>
              </a:rPr>
              <a:t>Then, they began to</a:t>
            </a:r>
            <a:r>
              <a:rPr b="1" i="1" lang="en" sz="1600">
                <a:solidFill>
                  <a:srgbClr val="FFFFFF"/>
                </a:solidFill>
                <a:latin typeface="Georgia"/>
                <a:ea typeface="Georgia"/>
                <a:cs typeface="Georgia"/>
                <a:sym typeface="Georgia"/>
              </a:rPr>
              <a:t> </a:t>
            </a:r>
            <a:r>
              <a:rPr b="1" i="1" lang="en" sz="1600">
                <a:solidFill>
                  <a:srgbClr val="D9EAD3"/>
                </a:solidFill>
                <a:latin typeface="Georgia"/>
                <a:ea typeface="Georgia"/>
                <a:cs typeface="Georgia"/>
                <a:sym typeface="Georgia"/>
              </a:rPr>
              <a:t>write</a:t>
            </a:r>
            <a:r>
              <a:rPr lang="en" sz="1600">
                <a:solidFill>
                  <a:srgbClr val="FFFFFF"/>
                </a:solidFill>
                <a:latin typeface="Georgia"/>
                <a:ea typeface="Georgia"/>
                <a:cs typeface="Georgia"/>
                <a:sym typeface="Georgia"/>
              </a:rPr>
              <a:t> down their language so they could communicate with other people in different places. </a:t>
            </a:r>
            <a:endParaRPr sz="5200">
              <a:solidFill>
                <a:srgbClr val="FFFFFF"/>
              </a:solidFill>
              <a:latin typeface="Georgia"/>
              <a:ea typeface="Georgia"/>
              <a:cs typeface="Georgia"/>
              <a:sym typeface="Georgia"/>
            </a:endParaRPr>
          </a:p>
        </p:txBody>
      </p:sp>
      <p:sp>
        <p:nvSpPr>
          <p:cNvPr id="89" name="Google Shape;89;p16"/>
          <p:cNvSpPr txBox="1"/>
          <p:nvPr/>
        </p:nvSpPr>
        <p:spPr>
          <a:xfrm>
            <a:off x="1979275" y="2345225"/>
            <a:ext cx="4866900" cy="14280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n" sz="1600">
                <a:solidFill>
                  <a:srgbClr val="FFFFFF"/>
                </a:solidFill>
                <a:latin typeface="Georgia"/>
                <a:ea typeface="Georgia"/>
                <a:cs typeface="Georgia"/>
                <a:sym typeface="Georgia"/>
              </a:rPr>
              <a:t>                                            </a:t>
            </a:r>
            <a:r>
              <a:rPr lang="en" sz="1600">
                <a:solidFill>
                  <a:srgbClr val="FFFFFF"/>
                </a:solidFill>
                <a:latin typeface="Georgia"/>
                <a:ea typeface="Georgia"/>
                <a:cs typeface="Georgia"/>
                <a:sym typeface="Georgia"/>
              </a:rPr>
              <a:t>Because of this, languages were </a:t>
            </a:r>
            <a:r>
              <a:rPr b="1" i="1" lang="en" sz="1600">
                <a:solidFill>
                  <a:srgbClr val="FFF2CC"/>
                </a:solidFill>
                <a:latin typeface="Georgia"/>
                <a:ea typeface="Georgia"/>
                <a:cs typeface="Georgia"/>
                <a:sym typeface="Georgia"/>
              </a:rPr>
              <a:t>standardized</a:t>
            </a:r>
            <a:r>
              <a:rPr lang="en" sz="1600">
                <a:solidFill>
                  <a:srgbClr val="FFFFFF"/>
                </a:solidFill>
                <a:latin typeface="Georgia"/>
                <a:ea typeface="Georgia"/>
                <a:cs typeface="Georgia"/>
                <a:sym typeface="Georgia"/>
              </a:rPr>
              <a:t>. In other words, people who had power decided how the language was written and spoken so that everyone could understand each other. </a:t>
            </a:r>
            <a:endParaRPr sz="5200">
              <a:solidFill>
                <a:srgbClr val="FFFFFF"/>
              </a:solidFill>
              <a:latin typeface="Georgia"/>
              <a:ea typeface="Georgia"/>
              <a:cs typeface="Georgia"/>
              <a:sym typeface="Georgia"/>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descr="Khan Academy Grammarian David Rheinstrom welcomes you to his favorite topic: the study of language, its rules, and its conventions. By understanding English – by speaking it, by writing it, by reading this very sentence – you are a grammarian yourself!&#10;&#10;Watch the next lesson: https://www.khanacademy.org/humanities/grammar/partsofspeech/grammar-nouns/v/introduction-to-nouns-the-parts-of-speech-grammar-khan-academy &#10;&#10;Grammar on Khan Academy: Grammar is the collection of rules and conventions that make languages go. This section is about Standard American English, but there's something here for everyone.&#10;&#10;About Khan Academy: Khan Academy offers practice exercises, instructional videos, and a personalized learning dashboard that empower learners to study at their own pace in and outside of the classroom. We tackle math, science, computer programming, history, art history, economics, and more. Our math missions guide learners from kindergarten to calculus using state-of-the-art, adaptive technology that identifies strengths and learning gaps. We've also partnered with institutions like NASA, The Museum of Modern Art, The California Academy of Sciences, and MIT to offer specialized content.&#10;&#10;For free. For everyone. Forever. #YouCanLearnAnything&#10;&#10;Subscribe to Khan Academy’s Grammar channel: https://www.youtube.com/channel/UCgk9hgdd2Uy6Fjfx_dK1j8A?sub_confirmation=1&#10;Subscribe to Khan Academy: https://www.youtube.com/subscription_center?add_user=khanacademy" id="94" name="Google Shape;94;p17" title="Introduction to Grammar | Grammar | Khan Academy">
            <a:hlinkClick r:id="rId3"/>
          </p:cNvPr>
          <p:cNvPicPr preferRelativeResize="0"/>
          <p:nvPr/>
        </p:nvPicPr>
        <p:blipFill>
          <a:blip r:embed="rId4">
            <a:alphaModFix/>
          </a:blip>
          <a:stretch>
            <a:fillRect/>
          </a:stretch>
        </p:blipFill>
        <p:spPr>
          <a:xfrm>
            <a:off x="1490763" y="260824"/>
            <a:ext cx="6162475" cy="4621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idx="1" type="subTitle"/>
          </p:nvPr>
        </p:nvSpPr>
        <p:spPr>
          <a:xfrm>
            <a:off x="246750" y="2675592"/>
            <a:ext cx="4045200" cy="1235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3900">
                <a:solidFill>
                  <a:srgbClr val="000000"/>
                </a:solidFill>
                <a:latin typeface="Itim"/>
                <a:ea typeface="Itim"/>
                <a:cs typeface="Itim"/>
                <a:sym typeface="Itim"/>
              </a:rPr>
              <a:t>This video says that there are many Englishes. </a:t>
            </a:r>
            <a:endParaRPr sz="3900">
              <a:solidFill>
                <a:srgbClr val="000000"/>
              </a:solidFill>
              <a:latin typeface="Itim"/>
              <a:ea typeface="Itim"/>
              <a:cs typeface="Itim"/>
              <a:sym typeface="Itim"/>
            </a:endParaRPr>
          </a:p>
        </p:txBody>
      </p:sp>
      <p:sp>
        <p:nvSpPr>
          <p:cNvPr id="100" name="Google Shape;100;p18"/>
          <p:cNvSpPr txBox="1"/>
          <p:nvPr>
            <p:ph idx="2" type="body"/>
          </p:nvPr>
        </p:nvSpPr>
        <p:spPr>
          <a:xfrm>
            <a:off x="4867925" y="741925"/>
            <a:ext cx="3837000" cy="12873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3700">
                <a:latin typeface="Itim"/>
                <a:ea typeface="Itim"/>
                <a:cs typeface="Itim"/>
                <a:sym typeface="Itim"/>
              </a:rPr>
              <a:t>Write it down:</a:t>
            </a:r>
            <a:endParaRPr sz="3700">
              <a:latin typeface="Itim"/>
              <a:ea typeface="Itim"/>
              <a:cs typeface="Itim"/>
              <a:sym typeface="Itim"/>
            </a:endParaRPr>
          </a:p>
          <a:p>
            <a:pPr indent="0" lvl="0" marL="0" rtl="0" algn="l">
              <a:spcBef>
                <a:spcPts val="0"/>
              </a:spcBef>
              <a:spcAft>
                <a:spcPts val="1600"/>
              </a:spcAft>
              <a:buNone/>
            </a:pPr>
            <a:r>
              <a:t/>
            </a:r>
            <a:endParaRPr/>
          </a:p>
        </p:txBody>
      </p:sp>
      <p:sp>
        <p:nvSpPr>
          <p:cNvPr id="101" name="Google Shape;101;p18"/>
          <p:cNvSpPr txBox="1"/>
          <p:nvPr>
            <p:ph idx="1" type="subTitle"/>
          </p:nvPr>
        </p:nvSpPr>
        <p:spPr>
          <a:xfrm>
            <a:off x="4763825" y="1635662"/>
            <a:ext cx="4045200" cy="3152700"/>
          </a:xfrm>
          <a:prstGeom prst="rect">
            <a:avLst/>
          </a:prstGeom>
        </p:spPr>
        <p:txBody>
          <a:bodyPr anchorCtr="0" anchor="t" bIns="91425" lIns="91425" spcFirstLastPara="1" rIns="91425" wrap="square" tIns="91425">
            <a:noAutofit/>
          </a:bodyPr>
          <a:lstStyle/>
          <a:p>
            <a:pPr indent="-406400" lvl="0" marL="457200" rtl="0" algn="l">
              <a:lnSpc>
                <a:spcPct val="115000"/>
              </a:lnSpc>
              <a:spcBef>
                <a:spcPts val="0"/>
              </a:spcBef>
              <a:spcAft>
                <a:spcPts val="0"/>
              </a:spcAft>
              <a:buClr>
                <a:srgbClr val="FFFFFF"/>
              </a:buClr>
              <a:buSzPts val="2800"/>
              <a:buFont typeface="Itim"/>
              <a:buChar char="●"/>
            </a:pPr>
            <a:r>
              <a:rPr i="1" lang="en" sz="2800">
                <a:solidFill>
                  <a:srgbClr val="FFFFFF"/>
                </a:solidFill>
                <a:latin typeface="Itim"/>
                <a:ea typeface="Itim"/>
                <a:cs typeface="Itim"/>
                <a:sym typeface="Itim"/>
              </a:rPr>
              <a:t>What do you think he means by this?</a:t>
            </a:r>
            <a:endParaRPr i="1" sz="2800">
              <a:solidFill>
                <a:srgbClr val="FFFFFF"/>
              </a:solidFill>
              <a:latin typeface="Itim"/>
              <a:ea typeface="Itim"/>
              <a:cs typeface="Itim"/>
              <a:sym typeface="Itim"/>
            </a:endParaRPr>
          </a:p>
          <a:p>
            <a:pPr indent="-406400" lvl="0" marL="457200" rtl="0" algn="l">
              <a:lnSpc>
                <a:spcPct val="115000"/>
              </a:lnSpc>
              <a:spcBef>
                <a:spcPts val="0"/>
              </a:spcBef>
              <a:spcAft>
                <a:spcPts val="0"/>
              </a:spcAft>
              <a:buClr>
                <a:srgbClr val="FFFFFF"/>
              </a:buClr>
              <a:buSzPts val="2800"/>
              <a:buFont typeface="Itim"/>
              <a:buChar char="●"/>
            </a:pPr>
            <a:r>
              <a:rPr i="1" lang="en" sz="2800">
                <a:solidFill>
                  <a:srgbClr val="FFFFFF"/>
                </a:solidFill>
                <a:latin typeface="Itim"/>
                <a:ea typeface="Itim"/>
                <a:cs typeface="Itim"/>
                <a:sym typeface="Itim"/>
              </a:rPr>
              <a:t>Can you think of different types of English?</a:t>
            </a:r>
            <a:endParaRPr sz="3500">
              <a:solidFill>
                <a:srgbClr val="FFFFFF"/>
              </a:solidFill>
              <a:latin typeface="Itim"/>
              <a:ea typeface="Itim"/>
              <a:cs typeface="Itim"/>
              <a:sym typeface="Itim"/>
            </a:endParaRPr>
          </a:p>
        </p:txBody>
      </p:sp>
      <p:sp>
        <p:nvSpPr>
          <p:cNvPr id="102" name="Google Shape;102;p18"/>
          <p:cNvSpPr/>
          <p:nvPr/>
        </p:nvSpPr>
        <p:spPr>
          <a:xfrm>
            <a:off x="2014575" y="211550"/>
            <a:ext cx="3326100" cy="1887900"/>
          </a:xfrm>
          <a:prstGeom prst="cloudCallout">
            <a:avLst>
              <a:gd fmla="val 31165" name="adj1"/>
              <a:gd fmla="val 78106" name="adj2"/>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Roboto"/>
              <a:ea typeface="Roboto"/>
              <a:cs typeface="Roboto"/>
              <a:sym typeface="Roboto"/>
            </a:endParaRPr>
          </a:p>
          <a:p>
            <a:pPr indent="0" lvl="0" marL="0" rtl="0" algn="ctr">
              <a:spcBef>
                <a:spcPts val="0"/>
              </a:spcBef>
              <a:spcAft>
                <a:spcPts val="0"/>
              </a:spcAft>
              <a:buNone/>
            </a:pPr>
            <a:r>
              <a:t/>
            </a:r>
            <a:endParaRPr>
              <a:solidFill>
                <a:schemeClr val="dk2"/>
              </a:solidFill>
              <a:latin typeface="Georgia"/>
              <a:ea typeface="Georgia"/>
              <a:cs typeface="Georgia"/>
              <a:sym typeface="Georgia"/>
            </a:endParaRPr>
          </a:p>
          <a:p>
            <a:pPr indent="0" lvl="0" marL="0" rtl="0" algn="ctr">
              <a:spcBef>
                <a:spcPts val="0"/>
              </a:spcBef>
              <a:spcAft>
                <a:spcPts val="0"/>
              </a:spcAft>
              <a:buNone/>
            </a:pPr>
            <a:r>
              <a:rPr lang="en">
                <a:solidFill>
                  <a:schemeClr val="dk2"/>
                </a:solidFill>
                <a:latin typeface="Georgia"/>
                <a:ea typeface="Georgia"/>
                <a:cs typeface="Georgia"/>
                <a:sym typeface="Georgia"/>
              </a:rPr>
              <a:t>Think about pronunciation and word use -- have you ever disagreed with someone about what to call something?</a:t>
            </a:r>
            <a:endParaRPr>
              <a:solidFill>
                <a:schemeClr val="dk2"/>
              </a:solidFill>
              <a:latin typeface="Georgia"/>
              <a:ea typeface="Georgia"/>
              <a:cs typeface="Georgia"/>
              <a:sym typeface="Georgia"/>
            </a:endParaRPr>
          </a:p>
          <a:p>
            <a:pPr indent="0" lvl="0" marL="0" rtl="0" algn="l">
              <a:spcBef>
                <a:spcPts val="0"/>
              </a:spcBef>
              <a:spcAft>
                <a:spcPts val="0"/>
              </a:spcAft>
              <a:buNone/>
            </a:pPr>
            <a:r>
              <a:t/>
            </a:r>
            <a:endParaRPr/>
          </a:p>
        </p:txBody>
      </p:sp>
      <p:pic>
        <p:nvPicPr>
          <p:cNvPr id="103" name="Google Shape;103;p18"/>
          <p:cNvPicPr preferRelativeResize="0"/>
          <p:nvPr/>
        </p:nvPicPr>
        <p:blipFill rotWithShape="1">
          <a:blip r:embed="rId3">
            <a:alphaModFix/>
          </a:blip>
          <a:srcRect b="10321" l="8698" r="8690" t="0"/>
          <a:stretch/>
        </p:blipFill>
        <p:spPr>
          <a:xfrm>
            <a:off x="7908625" y="592250"/>
            <a:ext cx="939300" cy="1043400"/>
          </a:xfrm>
          <a:prstGeom prst="ellipse">
            <a:avLst/>
          </a:prstGeom>
          <a:noFill/>
          <a:ln>
            <a:noFill/>
          </a:ln>
        </p:spPr>
      </p:pic>
    </p:spTree>
  </p:cSld>
  <p:clrMapOvr>
    <a:masterClrMapping/>
  </p:clrMapOvr>
  <mc:AlternateContent>
    <mc:Choice Requires="p14">
      <p:transition spd="slow" p14:dur="10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par>
                                <p:cTn fill="hold" nodeType="withEffect" presetClass="entr" presetID="2" presetSubtype="2">
                                  <p:stCondLst>
                                    <p:cond delay="0"/>
                                  </p:stCondLst>
                                  <p:childTnLst>
                                    <p:set>
                                      <p:cBhvr>
                                        <p:cTn dur="1" fill="hold">
                                          <p:stCondLst>
                                            <p:cond delay="0"/>
                                          </p:stCondLst>
                                        </p:cTn>
                                        <p:tgtEl>
                                          <p:spTgt spid="101"/>
                                        </p:tgtEl>
                                        <p:attrNameLst>
                                          <p:attrName>style.visibility</p:attrName>
                                        </p:attrNameLst>
                                      </p:cBhvr>
                                      <p:to>
                                        <p:strVal val="visible"/>
                                      </p:to>
                                    </p:set>
                                    <p:anim calcmode="lin" valueType="num">
                                      <p:cBhvr additive="base">
                                        <p:cTn dur="1000"/>
                                        <p:tgtEl>
                                          <p:spTgt spid="10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9"/>
          <p:cNvSpPr txBox="1"/>
          <p:nvPr>
            <p:ph type="ctrTitle"/>
          </p:nvPr>
        </p:nvSpPr>
        <p:spPr>
          <a:xfrm>
            <a:off x="390600" y="501075"/>
            <a:ext cx="8753400" cy="1544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000"/>
              <a:t>Why do some people make fun of types of English that aren’t their own?</a:t>
            </a:r>
            <a:endParaRPr sz="4000"/>
          </a:p>
        </p:txBody>
      </p:sp>
      <p:sp>
        <p:nvSpPr>
          <p:cNvPr id="109" name="Google Shape;109;p19"/>
          <p:cNvSpPr txBox="1"/>
          <p:nvPr>
            <p:ph type="ctrTitle"/>
          </p:nvPr>
        </p:nvSpPr>
        <p:spPr>
          <a:xfrm>
            <a:off x="1096425" y="2472800"/>
            <a:ext cx="7235100" cy="933600"/>
          </a:xfrm>
          <a:prstGeom prst="rect">
            <a:avLst/>
          </a:prstGeom>
        </p:spPr>
        <p:txBody>
          <a:bodyPr anchorCtr="0" anchor="b" bIns="91425" lIns="91425" spcFirstLastPara="1" rIns="91425" wrap="square" tIns="91425">
            <a:noAutofit/>
          </a:bodyPr>
          <a:lstStyle/>
          <a:p>
            <a:pPr indent="-457200" lvl="0" marL="457200" rtl="0" algn="l">
              <a:spcBef>
                <a:spcPts val="0"/>
              </a:spcBef>
              <a:spcAft>
                <a:spcPts val="0"/>
              </a:spcAft>
              <a:buSzPts val="3600"/>
              <a:buChar char="●"/>
            </a:pPr>
            <a:r>
              <a:rPr i="1" lang="en" sz="3600"/>
              <a:t>What might be a </a:t>
            </a:r>
            <a:r>
              <a:rPr i="1" lang="en" sz="3600">
                <a:solidFill>
                  <a:srgbClr val="B6D7A8"/>
                </a:solidFill>
              </a:rPr>
              <a:t>positive</a:t>
            </a:r>
            <a:r>
              <a:rPr i="1" lang="en" sz="3600"/>
              <a:t> result of having grammar?</a:t>
            </a:r>
            <a:endParaRPr i="1" sz="3600"/>
          </a:p>
        </p:txBody>
      </p:sp>
      <p:sp>
        <p:nvSpPr>
          <p:cNvPr id="110" name="Google Shape;110;p19"/>
          <p:cNvSpPr txBox="1"/>
          <p:nvPr>
            <p:ph type="ctrTitle"/>
          </p:nvPr>
        </p:nvSpPr>
        <p:spPr>
          <a:xfrm>
            <a:off x="1096425" y="3496500"/>
            <a:ext cx="7235100" cy="933600"/>
          </a:xfrm>
          <a:prstGeom prst="rect">
            <a:avLst/>
          </a:prstGeom>
        </p:spPr>
        <p:txBody>
          <a:bodyPr anchorCtr="0" anchor="b" bIns="91425" lIns="91425" spcFirstLastPara="1" rIns="91425" wrap="square" tIns="91425">
            <a:noAutofit/>
          </a:bodyPr>
          <a:lstStyle/>
          <a:p>
            <a:pPr indent="-457200" lvl="0" marL="457200" rtl="0" algn="l">
              <a:spcBef>
                <a:spcPts val="0"/>
              </a:spcBef>
              <a:spcAft>
                <a:spcPts val="0"/>
              </a:spcAft>
              <a:buSzPts val="3600"/>
              <a:buChar char="●"/>
            </a:pPr>
            <a:r>
              <a:rPr i="1" lang="en" sz="3600"/>
              <a:t>What might be a </a:t>
            </a:r>
            <a:r>
              <a:rPr i="1" lang="en" sz="3600">
                <a:solidFill>
                  <a:srgbClr val="CC0000"/>
                </a:solidFill>
              </a:rPr>
              <a:t>negative</a:t>
            </a:r>
            <a:r>
              <a:rPr i="1" lang="en" sz="3600"/>
              <a:t> result?</a:t>
            </a:r>
            <a:endParaRPr i="1" sz="3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descr="The english language is a giant meme.. - English Explained?&#10;Sign up with Brilliant and start learning TODAY http://brilliant.org/aperture&#10;Follow me!: https://www.instagram.com/mcewen/&#10;&#10;Ever wanted to learn how to speak English? Here's a tip: don't. English is confusing. Silent letters, triple contractions, words that don't make any sense. It's just a complete mess.&#10;&#10;Stay connected with Aperture: &#10;Join the community Discord!: https://discord.gg/aperture&#10;Instagram: https://www.instagram.com/theapertureyt/&#10;Twitter: https://twitter.com/TheApertureYT&#10;Patreon: https://www.patreon.com/ApertureYT&#10;&#10;Click here to customize your own PC: https://ironsidecomputers.com&#10;&#10;Low Frequency Music - Consideration 0:43 - 2:30&#10;https://open.spotify.com/album/008CYngN8sc1qYwnNANt2S&#10;https://www.youtube.com/lowfrequencymusic&#10;&#10;📖 Some of my favorite books:&#10;&#10;Pale Blue Dot: A Vision of the Human Future in Space by Carl Sagan&#10;https://amzn.to/2T7YmAZ&#10;&#10;A Universe from Nothing by Lawrence M. Krauss:&#10;https://amzn.to/2GSCKlw&#10;&#10;What If?: Serious Scientific Answers to Absurd Hypothetical Questions&#10;https://amzn.to/2tHCsVM&#10;&#10;A Brief History of Time by Stephen Hawking:&#10;https://amzn.to/2T87GEE&#10;&#10;The Grand Design by Stephen Hawking:&#10;https://amzn.to/2EDJPUu&#10;&#10;How to Win Friends &amp; Influence People by Dale Carnegie:&#10;https://amzn.to/2UeOiTg&#10;&#10;Crushing It by Gary Vaynerchuk:&#10;https://amzn.to/2H7NlIz&#10;&#10;The Intelligent Investor by Benjamin Graham:&#10;https://amzn.to/2UdSNgO" id="115" name="Google Shape;115;p20" title="The english language is a giant meme..">
            <a:hlinkClick r:id="rId3"/>
          </p:cNvPr>
          <p:cNvPicPr preferRelativeResize="0"/>
          <p:nvPr/>
        </p:nvPicPr>
        <p:blipFill>
          <a:blip r:embed="rId4">
            <a:alphaModFix/>
          </a:blip>
          <a:stretch>
            <a:fillRect/>
          </a:stretch>
        </p:blipFill>
        <p:spPr>
          <a:xfrm>
            <a:off x="1161975" y="101875"/>
            <a:ext cx="6586325" cy="4939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460950" y="881475"/>
            <a:ext cx="8222100" cy="1864500"/>
          </a:xfrm>
          <a:prstGeom prst="rect">
            <a:avLst/>
          </a:prstGeom>
        </p:spPr>
        <p:txBody>
          <a:bodyPr anchorCtr="0" anchor="ctr" bIns="91425" lIns="91425" spcFirstLastPara="1" rIns="91425" wrap="square" tIns="91425">
            <a:noAutofit/>
          </a:bodyPr>
          <a:lstStyle/>
          <a:p>
            <a:pPr indent="-419100" lvl="0" marL="457200" rtl="0" algn="l">
              <a:spcBef>
                <a:spcPts val="0"/>
              </a:spcBef>
              <a:spcAft>
                <a:spcPts val="0"/>
              </a:spcAft>
              <a:buSzPts val="3000"/>
              <a:buFont typeface="Itim"/>
              <a:buChar char="★"/>
            </a:pPr>
            <a:r>
              <a:rPr lang="en" sz="3000">
                <a:latin typeface="Itim"/>
                <a:ea typeface="Itim"/>
                <a:cs typeface="Itim"/>
                <a:sym typeface="Itim"/>
              </a:rPr>
              <a:t>Can grammar make people feel bad about themselves?</a:t>
            </a:r>
            <a:endParaRPr sz="3000">
              <a:latin typeface="Itim"/>
              <a:ea typeface="Itim"/>
              <a:cs typeface="Itim"/>
              <a:sym typeface="Itim"/>
            </a:endParaRPr>
          </a:p>
          <a:p>
            <a:pPr indent="-393700" lvl="1" marL="914400" rtl="0" algn="l">
              <a:spcBef>
                <a:spcPts val="0"/>
              </a:spcBef>
              <a:spcAft>
                <a:spcPts val="0"/>
              </a:spcAft>
              <a:buSzPts val="2600"/>
              <a:buFont typeface="Itim"/>
              <a:buChar char="○"/>
            </a:pPr>
            <a:r>
              <a:rPr lang="en" sz="2600">
                <a:latin typeface="Itim"/>
                <a:ea typeface="Itim"/>
                <a:cs typeface="Itim"/>
                <a:sym typeface="Itim"/>
              </a:rPr>
              <a:t>What kinds of people have a tough time with grammar? Why?</a:t>
            </a:r>
            <a:endParaRPr>
              <a:latin typeface="Itim"/>
              <a:ea typeface="Itim"/>
              <a:cs typeface="Itim"/>
              <a:sym typeface="Itim"/>
            </a:endParaRPr>
          </a:p>
        </p:txBody>
      </p:sp>
      <p:sp>
        <p:nvSpPr>
          <p:cNvPr id="121" name="Google Shape;121;p21"/>
          <p:cNvSpPr txBox="1"/>
          <p:nvPr>
            <p:ph type="title"/>
          </p:nvPr>
        </p:nvSpPr>
        <p:spPr>
          <a:xfrm>
            <a:off x="367275" y="177925"/>
            <a:ext cx="82221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Itim"/>
                <a:ea typeface="Itim"/>
                <a:cs typeface="Itim"/>
                <a:sym typeface="Itim"/>
              </a:rPr>
              <a:t>Brainstorm: </a:t>
            </a:r>
            <a:endParaRPr>
              <a:latin typeface="Itim"/>
              <a:ea typeface="Itim"/>
              <a:cs typeface="Itim"/>
              <a:sym typeface="Itim"/>
            </a:endParaRPr>
          </a:p>
        </p:txBody>
      </p:sp>
      <p:sp>
        <p:nvSpPr>
          <p:cNvPr id="122" name="Google Shape;122;p21"/>
          <p:cNvSpPr txBox="1"/>
          <p:nvPr/>
        </p:nvSpPr>
        <p:spPr>
          <a:xfrm>
            <a:off x="460950" y="2949950"/>
            <a:ext cx="7522200" cy="1667700"/>
          </a:xfrm>
          <a:prstGeom prst="rect">
            <a:avLst/>
          </a:prstGeom>
          <a:noFill/>
          <a:ln>
            <a:noFill/>
          </a:ln>
        </p:spPr>
        <p:txBody>
          <a:bodyPr anchorCtr="0" anchor="t" bIns="91425" lIns="91425" spcFirstLastPara="1" rIns="91425" wrap="square" tIns="91425">
            <a:noAutofit/>
          </a:bodyPr>
          <a:lstStyle/>
          <a:p>
            <a:pPr indent="-419100" lvl="0" marL="457200" rtl="0" algn="l">
              <a:spcBef>
                <a:spcPts val="0"/>
              </a:spcBef>
              <a:spcAft>
                <a:spcPts val="0"/>
              </a:spcAft>
              <a:buClr>
                <a:schemeClr val="lt1"/>
              </a:buClr>
              <a:buSzPts val="3000"/>
              <a:buFont typeface="Itim"/>
              <a:buChar char="★"/>
            </a:pPr>
            <a:r>
              <a:rPr lang="en" sz="3000">
                <a:solidFill>
                  <a:schemeClr val="lt1"/>
                </a:solidFill>
                <a:latin typeface="Itim"/>
                <a:ea typeface="Itim"/>
                <a:cs typeface="Itim"/>
                <a:sym typeface="Itim"/>
              </a:rPr>
              <a:t>Are people with better grammar skills better people?</a:t>
            </a:r>
            <a:endParaRPr sz="3000">
              <a:solidFill>
                <a:schemeClr val="lt1"/>
              </a:solidFill>
              <a:latin typeface="Itim"/>
              <a:ea typeface="Itim"/>
              <a:cs typeface="Itim"/>
              <a:sym typeface="Itim"/>
            </a:endParaRPr>
          </a:p>
          <a:p>
            <a:pPr indent="-419100" lvl="1" marL="914400" rtl="0" algn="l">
              <a:spcBef>
                <a:spcPts val="0"/>
              </a:spcBef>
              <a:spcAft>
                <a:spcPts val="0"/>
              </a:spcAft>
              <a:buClr>
                <a:schemeClr val="lt1"/>
              </a:buClr>
              <a:buSzPts val="3000"/>
              <a:buFont typeface="Itim"/>
              <a:buChar char="○"/>
            </a:pPr>
            <a:r>
              <a:rPr lang="en" sz="3000">
                <a:solidFill>
                  <a:schemeClr val="lt1"/>
                </a:solidFill>
                <a:latin typeface="Itim"/>
                <a:ea typeface="Itim"/>
                <a:cs typeface="Itim"/>
                <a:sym typeface="Itim"/>
              </a:rPr>
              <a:t>Why or why not?</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