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Londrina Solid"/>
      <p:regular r:id="rId19"/>
    </p:embeddedFont>
    <p:embeddedFont>
      <p:font typeface="Sriracha"/>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rirach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ondrinaSolid-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4932d2d5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4932d2d5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eaccec191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eaccec19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eaccec191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eaccec191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4932d2d5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4932d2d5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eaccec191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eaccec191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4932d2d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4932d2d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eaccec191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eaccec191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4932d2d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4932d2d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4932d2d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4932d2d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4932d2d5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4932d2d5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eaccec191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eaccec191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eaccec191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eaccec191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SgLO10cUC1M"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SgLO10cUC1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700">
                <a:latin typeface="Londrina Solid"/>
                <a:ea typeface="Londrina Solid"/>
                <a:cs typeface="Londrina Solid"/>
                <a:sym typeface="Londrina Solid"/>
              </a:rPr>
              <a:t>Aliens?!?!</a:t>
            </a:r>
            <a:endParaRPr sz="6700">
              <a:latin typeface="Londrina Solid"/>
              <a:ea typeface="Londrina Solid"/>
              <a:cs typeface="Londrina Solid"/>
              <a:sym typeface="Londrina Solid"/>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Sriracha"/>
                <a:ea typeface="Sriracha"/>
                <a:cs typeface="Sriracha"/>
                <a:sym typeface="Sriracha"/>
              </a:rPr>
              <a:t>What are they? Are they real? Am I an alien??</a:t>
            </a:r>
            <a:endParaRPr>
              <a:solidFill>
                <a:schemeClr val="accent2"/>
              </a:solidFill>
              <a:latin typeface="Sriracha"/>
              <a:ea typeface="Sriracha"/>
              <a:cs typeface="Sriracha"/>
              <a:sym typeface="Srirach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2"/>
          <p:cNvSpPr txBox="1"/>
          <p:nvPr>
            <p:ph idx="1" type="body"/>
          </p:nvPr>
        </p:nvSpPr>
        <p:spPr>
          <a:xfrm>
            <a:off x="311700" y="863550"/>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100">
                <a:solidFill>
                  <a:srgbClr val="FFFFFF"/>
                </a:solidFill>
                <a:latin typeface="Londrina Solid"/>
                <a:ea typeface="Londrina Solid"/>
                <a:cs typeface="Londrina Solid"/>
                <a:sym typeface="Londrina Solid"/>
              </a:rPr>
              <a:t>Finish the </a:t>
            </a:r>
            <a:r>
              <a:rPr lang="en" sz="4100">
                <a:solidFill>
                  <a:srgbClr val="FFFFFF"/>
                </a:solidFill>
                <a:latin typeface="Londrina Solid"/>
                <a:ea typeface="Londrina Solid"/>
                <a:cs typeface="Londrina Solid"/>
                <a:sym typeface="Londrina Solid"/>
              </a:rPr>
              <a:t>video on the next slide.</a:t>
            </a:r>
            <a:endParaRPr sz="4100">
              <a:solidFill>
                <a:srgbClr val="FFFFFF"/>
              </a:solidFill>
              <a:latin typeface="Londrina Solid"/>
              <a:ea typeface="Londrina Solid"/>
              <a:cs typeface="Londrina Solid"/>
              <a:sym typeface="Londrina Solid"/>
            </a:endParaRPr>
          </a:p>
          <a:p>
            <a:pPr indent="0" lvl="0" marL="0" rtl="0" algn="ctr">
              <a:spcBef>
                <a:spcPts val="1600"/>
              </a:spcBef>
              <a:spcAft>
                <a:spcPts val="1600"/>
              </a:spcAft>
              <a:buNone/>
            </a:pPr>
            <a:r>
              <a:rPr lang="en" sz="2900">
                <a:solidFill>
                  <a:srgbClr val="FFFFFF"/>
                </a:solidFill>
                <a:latin typeface="Londrina Solid"/>
                <a:ea typeface="Londrina Solid"/>
                <a:cs typeface="Londrina Solid"/>
                <a:sym typeface="Londrina Solid"/>
              </a:rPr>
              <a:t>Write down any immediate reactions/questions that you have. Keep these in the back of your head as you complete the rest of the lesson!</a:t>
            </a:r>
            <a:endParaRPr sz="2900">
              <a:solidFill>
                <a:srgbClr val="FFFFFF"/>
              </a:solidFill>
              <a:latin typeface="Londrina Solid"/>
              <a:ea typeface="Londrina Solid"/>
              <a:cs typeface="Londrina Solid"/>
              <a:sym typeface="Londrina Soli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View full lesson: http://ed.ted.com/lessons/should-we-be-looking-for-life-elsewhere-in-the-universe-aomawa-shields&#10;&#10;As the number of “potentially habitable” planets that astronomers find continues to rise, we seem ever closer to answering the question, “Are we alone in the universe?” But should we be looking for life elsewhere? If we were to find life in one of these worlds, should we try to contact any beings who may live there? Is that wise? Aomawa Shields navigates the murky waters of pursuing curiosity. &#10;&#10;Lesson by Aomawa Shields, animation by Boniato Studio." id="113" name="Google Shape;113;p23" title="Should we be looking for life elsewhere in the universe? - Aomawa Shields">
            <a:hlinkClick r:id="rId3"/>
          </p:cNvPr>
          <p:cNvPicPr preferRelativeResize="0"/>
          <p:nvPr/>
        </p:nvPicPr>
        <p:blipFill>
          <a:blip r:embed="rId4">
            <a:alphaModFix/>
          </a:blip>
          <a:stretch>
            <a:fillRect/>
          </a:stretch>
        </p:blipFill>
        <p:spPr>
          <a:xfrm>
            <a:off x="1817270" y="505688"/>
            <a:ext cx="5509468" cy="413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4"/>
          <p:cNvSpPr txBox="1"/>
          <p:nvPr>
            <p:ph type="title"/>
          </p:nvPr>
        </p:nvSpPr>
        <p:spPr>
          <a:xfrm>
            <a:off x="311700" y="261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Londrina Solid"/>
                <a:ea typeface="Londrina Solid"/>
                <a:cs typeface="Londrina Solid"/>
                <a:sym typeface="Londrina Solid"/>
              </a:rPr>
              <a:t>Recall your answer to the question from earlier: Are aliens real?</a:t>
            </a:r>
            <a:endParaRPr sz="3100">
              <a:latin typeface="Londrina Solid"/>
              <a:ea typeface="Londrina Solid"/>
              <a:cs typeface="Londrina Solid"/>
              <a:sym typeface="Londrina Solid"/>
            </a:endParaRPr>
          </a:p>
        </p:txBody>
      </p:sp>
      <p:sp>
        <p:nvSpPr>
          <p:cNvPr id="119" name="Google Shape;119;p24"/>
          <p:cNvSpPr txBox="1"/>
          <p:nvPr>
            <p:ph idx="1" type="body"/>
          </p:nvPr>
        </p:nvSpPr>
        <p:spPr>
          <a:xfrm>
            <a:off x="311700" y="1331800"/>
            <a:ext cx="8520600" cy="34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2"/>
                </a:solidFill>
                <a:latin typeface="Sriracha"/>
                <a:ea typeface="Sriracha"/>
                <a:cs typeface="Sriracha"/>
                <a:sym typeface="Sriracha"/>
              </a:rPr>
              <a:t>Can you say this with absolute certainty? Why or why not?</a:t>
            </a:r>
            <a:endParaRPr sz="2000">
              <a:solidFill>
                <a:schemeClr val="accent2"/>
              </a:solidFill>
              <a:latin typeface="Sriracha"/>
              <a:ea typeface="Sriracha"/>
              <a:cs typeface="Sriracha"/>
              <a:sym typeface="Sriracha"/>
            </a:endParaRPr>
          </a:p>
          <a:p>
            <a:pPr indent="0" lvl="0" marL="0" rtl="0" algn="l">
              <a:spcBef>
                <a:spcPts val="1600"/>
              </a:spcBef>
              <a:spcAft>
                <a:spcPts val="0"/>
              </a:spcAft>
              <a:buNone/>
            </a:pPr>
            <a:r>
              <a:rPr lang="en" sz="2000">
                <a:solidFill>
                  <a:schemeClr val="accent2"/>
                </a:solidFill>
                <a:latin typeface="Sriracha"/>
                <a:ea typeface="Sriracha"/>
                <a:cs typeface="Sriracha"/>
                <a:sym typeface="Sriracha"/>
              </a:rPr>
              <a:t>Consider the evidence you jotted down earlier. Where did you get this information? How did it come to you? Do you notice any bias in your sources?</a:t>
            </a:r>
            <a:endParaRPr sz="2000">
              <a:solidFill>
                <a:schemeClr val="accent2"/>
              </a:solidFill>
              <a:latin typeface="Sriracha"/>
              <a:ea typeface="Sriracha"/>
              <a:cs typeface="Sriracha"/>
              <a:sym typeface="Sriracha"/>
            </a:endParaRPr>
          </a:p>
          <a:p>
            <a:pPr indent="0" lvl="0" marL="0" rtl="0" algn="l">
              <a:spcBef>
                <a:spcPts val="1600"/>
              </a:spcBef>
              <a:spcAft>
                <a:spcPts val="0"/>
              </a:spcAft>
              <a:buNone/>
            </a:pPr>
            <a:r>
              <a:rPr lang="en" sz="2000">
                <a:solidFill>
                  <a:schemeClr val="accent2"/>
                </a:solidFill>
                <a:latin typeface="Sriracha"/>
                <a:ea typeface="Sriracha"/>
                <a:cs typeface="Sriracha"/>
                <a:sym typeface="Sriracha"/>
              </a:rPr>
              <a:t>When will you be able to confidently conclude that there are (or are not) aliens?</a:t>
            </a:r>
            <a:endParaRPr sz="2000">
              <a:solidFill>
                <a:schemeClr val="accent2"/>
              </a:solidFill>
              <a:latin typeface="Sriracha"/>
              <a:ea typeface="Sriracha"/>
              <a:cs typeface="Sriracha"/>
              <a:sym typeface="Sriracha"/>
            </a:endParaRPr>
          </a:p>
          <a:p>
            <a:pPr indent="-355600" lvl="0" marL="457200" rtl="0" algn="l">
              <a:spcBef>
                <a:spcPts val="1600"/>
              </a:spcBef>
              <a:spcAft>
                <a:spcPts val="0"/>
              </a:spcAft>
              <a:buClr>
                <a:schemeClr val="accent2"/>
              </a:buClr>
              <a:buSzPts val="2000"/>
              <a:buFont typeface="Sriracha"/>
              <a:buChar char="-"/>
            </a:pPr>
            <a:r>
              <a:rPr lang="en" sz="2000">
                <a:solidFill>
                  <a:schemeClr val="accent2"/>
                </a:solidFill>
                <a:latin typeface="Sriracha"/>
                <a:ea typeface="Sriracha"/>
                <a:cs typeface="Sriracha"/>
                <a:sym typeface="Sriracha"/>
              </a:rPr>
              <a:t>Is one of these harder to prove than the other? Why?</a:t>
            </a:r>
            <a:endParaRPr sz="2000">
              <a:solidFill>
                <a:schemeClr val="accent2"/>
              </a:solidFill>
              <a:latin typeface="Sriracha"/>
              <a:ea typeface="Sriracha"/>
              <a:cs typeface="Sriracha"/>
              <a:sym typeface="Srirach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5"/>
          <p:cNvSpPr txBox="1"/>
          <p:nvPr>
            <p:ph type="title"/>
          </p:nvPr>
        </p:nvSpPr>
        <p:spPr>
          <a:xfrm>
            <a:off x="299925" y="1576050"/>
            <a:ext cx="4045200" cy="199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Londrina Solid"/>
                <a:ea typeface="Londrina Solid"/>
                <a:cs typeface="Londrina Solid"/>
                <a:sym typeface="Londrina Solid"/>
              </a:rPr>
              <a:t>Going forward, try to think about other problems/scenarios in your life to which you can apply this epistemological and ethical frameworks.</a:t>
            </a:r>
            <a:endParaRPr sz="2400">
              <a:latin typeface="Londrina Solid"/>
              <a:ea typeface="Londrina Solid"/>
              <a:cs typeface="Londrina Solid"/>
              <a:sym typeface="Londrina Solid"/>
            </a:endParaRPr>
          </a:p>
        </p:txBody>
      </p:sp>
      <p:pic>
        <p:nvPicPr>
          <p:cNvPr id="125" name="Google Shape;125;p25"/>
          <p:cNvPicPr preferRelativeResize="0"/>
          <p:nvPr/>
        </p:nvPicPr>
        <p:blipFill rotWithShape="1">
          <a:blip r:embed="rId4">
            <a:alphaModFix/>
          </a:blip>
          <a:srcRect b="0" l="40740" r="0" t="0"/>
          <a:stretch/>
        </p:blipFill>
        <p:spPr>
          <a:xfrm>
            <a:off x="4572000" y="0"/>
            <a:ext cx="4572000" cy="5143501"/>
          </a:xfrm>
          <a:prstGeom prst="rect">
            <a:avLst/>
          </a:prstGeom>
          <a:noFill/>
          <a:ln>
            <a:noFill/>
          </a:ln>
        </p:spPr>
      </p:pic>
      <p:sp>
        <p:nvSpPr>
          <p:cNvPr id="126" name="Google Shape;126;p25"/>
          <p:cNvSpPr txBox="1"/>
          <p:nvPr>
            <p:ph idx="1" type="subTitle"/>
          </p:nvPr>
        </p:nvSpPr>
        <p:spPr>
          <a:xfrm>
            <a:off x="4834975" y="738000"/>
            <a:ext cx="4045200" cy="366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dk1"/>
                </a:solidFill>
                <a:latin typeface="Londrina Solid"/>
                <a:ea typeface="Londrina Solid"/>
                <a:cs typeface="Londrina Solid"/>
                <a:sym typeface="Londrina Solid"/>
              </a:rPr>
              <a:t>Consider these questions:</a:t>
            </a:r>
            <a:endParaRPr u="sng">
              <a:solidFill>
                <a:schemeClr val="dk1"/>
              </a:solidFill>
              <a:latin typeface="Londrina Solid"/>
              <a:ea typeface="Londrina Solid"/>
              <a:cs typeface="Londrina Solid"/>
              <a:sym typeface="Londrina Solid"/>
            </a:endParaRPr>
          </a:p>
          <a:p>
            <a:pPr indent="0" lvl="0" marL="0" rtl="0" algn="ctr">
              <a:spcBef>
                <a:spcPts val="0"/>
              </a:spcBef>
              <a:spcAft>
                <a:spcPts val="0"/>
              </a:spcAft>
              <a:buNone/>
            </a:pPr>
            <a:r>
              <a:t/>
            </a:r>
            <a:endParaRPr>
              <a:solidFill>
                <a:schemeClr val="dk1"/>
              </a:solidFill>
              <a:latin typeface="Sriracha"/>
              <a:ea typeface="Sriracha"/>
              <a:cs typeface="Sriracha"/>
              <a:sym typeface="Sriracha"/>
            </a:endParaRPr>
          </a:p>
          <a:p>
            <a:pPr indent="0" lvl="0" marL="0" rtl="0" algn="ctr">
              <a:spcBef>
                <a:spcPts val="0"/>
              </a:spcBef>
              <a:spcAft>
                <a:spcPts val="0"/>
              </a:spcAft>
              <a:buNone/>
            </a:pPr>
            <a:r>
              <a:rPr lang="en" sz="1900">
                <a:solidFill>
                  <a:schemeClr val="dk1"/>
                </a:solidFill>
                <a:latin typeface="Londrina Solid"/>
                <a:ea typeface="Londrina Solid"/>
                <a:cs typeface="Londrina Solid"/>
                <a:sym typeface="Londrina Solid"/>
              </a:rPr>
              <a:t>Where/how/from whom do I get my information?</a:t>
            </a:r>
            <a:endParaRPr sz="1900">
              <a:solidFill>
                <a:schemeClr val="dk1"/>
              </a:solidFill>
              <a:latin typeface="Londrina Solid"/>
              <a:ea typeface="Londrina Solid"/>
              <a:cs typeface="Londrina Solid"/>
              <a:sym typeface="Londrina Solid"/>
            </a:endParaRPr>
          </a:p>
          <a:p>
            <a:pPr indent="0" lvl="0" marL="0" rtl="0" algn="ctr">
              <a:spcBef>
                <a:spcPts val="0"/>
              </a:spcBef>
              <a:spcAft>
                <a:spcPts val="0"/>
              </a:spcAft>
              <a:buNone/>
            </a:pPr>
            <a:r>
              <a:t/>
            </a:r>
            <a:endParaRPr sz="1900">
              <a:solidFill>
                <a:schemeClr val="dk1"/>
              </a:solidFill>
              <a:latin typeface="Sriracha"/>
              <a:ea typeface="Sriracha"/>
              <a:cs typeface="Sriracha"/>
              <a:sym typeface="Sriracha"/>
            </a:endParaRPr>
          </a:p>
          <a:p>
            <a:pPr indent="0" lvl="0" marL="0" rtl="0" algn="ctr">
              <a:spcBef>
                <a:spcPts val="0"/>
              </a:spcBef>
              <a:spcAft>
                <a:spcPts val="0"/>
              </a:spcAft>
              <a:buNone/>
            </a:pPr>
            <a:r>
              <a:rPr lang="en" sz="1900">
                <a:solidFill>
                  <a:schemeClr val="dk1"/>
                </a:solidFill>
                <a:latin typeface="Londrina Solid"/>
                <a:ea typeface="Londrina Solid"/>
                <a:cs typeface="Londrina Solid"/>
                <a:sym typeface="Londrina Solid"/>
              </a:rPr>
              <a:t>What evidence do I need to confidently make a claim, and when does this claim become knowledge?</a:t>
            </a:r>
            <a:endParaRPr sz="1900">
              <a:solidFill>
                <a:schemeClr val="dk1"/>
              </a:solidFill>
              <a:latin typeface="Londrina Solid"/>
              <a:ea typeface="Londrina Solid"/>
              <a:cs typeface="Londrina Solid"/>
              <a:sym typeface="Londrina Solid"/>
            </a:endParaRPr>
          </a:p>
          <a:p>
            <a:pPr indent="0" lvl="0" marL="0" rtl="0" algn="ctr">
              <a:spcBef>
                <a:spcPts val="0"/>
              </a:spcBef>
              <a:spcAft>
                <a:spcPts val="0"/>
              </a:spcAft>
              <a:buNone/>
            </a:pPr>
            <a:r>
              <a:t/>
            </a:r>
            <a:endParaRPr sz="1900">
              <a:solidFill>
                <a:schemeClr val="dk1"/>
              </a:solidFill>
              <a:latin typeface="Sriracha"/>
              <a:ea typeface="Sriracha"/>
              <a:cs typeface="Sriracha"/>
              <a:sym typeface="Sriracha"/>
            </a:endParaRPr>
          </a:p>
          <a:p>
            <a:pPr indent="0" lvl="0" marL="0" rtl="0" algn="ctr">
              <a:spcBef>
                <a:spcPts val="0"/>
              </a:spcBef>
              <a:spcAft>
                <a:spcPts val="0"/>
              </a:spcAft>
              <a:buNone/>
            </a:pPr>
            <a:r>
              <a:rPr lang="en" sz="1900">
                <a:solidFill>
                  <a:schemeClr val="dk1"/>
                </a:solidFill>
                <a:latin typeface="Londrina Solid"/>
                <a:ea typeface="Londrina Solid"/>
                <a:cs typeface="Londrina Solid"/>
                <a:sym typeface="Londrina Solid"/>
              </a:rPr>
              <a:t>How do my claims and/or actions affect others?</a:t>
            </a:r>
            <a:endParaRPr sz="1900">
              <a:solidFill>
                <a:schemeClr val="dk1"/>
              </a:solidFill>
              <a:latin typeface="Londrina Solid"/>
              <a:ea typeface="Londrina Solid"/>
              <a:cs typeface="Londrina Solid"/>
              <a:sym typeface="Londrina Soli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Londrina Solid"/>
                <a:ea typeface="Londrina Solid"/>
                <a:cs typeface="Londrina Solid"/>
                <a:sym typeface="Londrina Solid"/>
              </a:rPr>
              <a:t>First, </a:t>
            </a:r>
            <a:r>
              <a:rPr lang="en" sz="3300">
                <a:latin typeface="Londrina Solid"/>
                <a:ea typeface="Londrina Solid"/>
                <a:cs typeface="Londrina Solid"/>
                <a:sym typeface="Londrina Solid"/>
              </a:rPr>
              <a:t>let’s define some things</a:t>
            </a:r>
            <a:r>
              <a:rPr lang="en" sz="3300">
                <a:latin typeface="Londrina Solid"/>
                <a:ea typeface="Londrina Solid"/>
                <a:cs typeface="Londrina Solid"/>
                <a:sym typeface="Londrina Solid"/>
              </a:rPr>
              <a:t>!</a:t>
            </a:r>
            <a:endParaRPr sz="3300">
              <a:latin typeface="Londrina Solid"/>
              <a:ea typeface="Londrina Solid"/>
              <a:cs typeface="Londrina Solid"/>
              <a:sym typeface="Londrina Solid"/>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2"/>
                </a:solidFill>
                <a:latin typeface="Sriracha"/>
                <a:ea typeface="Sriracha"/>
                <a:cs typeface="Sriracha"/>
                <a:sym typeface="Sriracha"/>
              </a:rPr>
              <a:t>What is an Alien? </a:t>
            </a:r>
            <a:endParaRPr sz="2300">
              <a:solidFill>
                <a:schemeClr val="accent2"/>
              </a:solidFill>
              <a:latin typeface="Sriracha"/>
              <a:ea typeface="Sriracha"/>
              <a:cs typeface="Sriracha"/>
              <a:sym typeface="Sriracha"/>
            </a:endParaRPr>
          </a:p>
          <a:p>
            <a:pPr indent="-342900" lvl="0" marL="457200" rtl="0" algn="l">
              <a:spcBef>
                <a:spcPts val="1600"/>
              </a:spcBef>
              <a:spcAft>
                <a:spcPts val="0"/>
              </a:spcAft>
              <a:buClr>
                <a:schemeClr val="accent2"/>
              </a:buClr>
              <a:buSzPts val="1800"/>
              <a:buFont typeface="Sriracha"/>
              <a:buChar char="-"/>
            </a:pPr>
            <a:r>
              <a:rPr lang="en">
                <a:solidFill>
                  <a:schemeClr val="accent2"/>
                </a:solidFill>
                <a:latin typeface="Sriracha"/>
                <a:ea typeface="Sriracha"/>
                <a:cs typeface="Sriracha"/>
                <a:sym typeface="Sriracha"/>
              </a:rPr>
              <a:t>Write down a list of things that must be true for something to be considered an alien. What’s on your list? Compare with someone around you. Do your lists differ at all? Why might that be? </a:t>
            </a:r>
            <a:endParaRPr>
              <a:solidFill>
                <a:schemeClr val="accent2"/>
              </a:solidFill>
              <a:latin typeface="Sriracha"/>
              <a:ea typeface="Sriracha"/>
              <a:cs typeface="Sriracha"/>
              <a:sym typeface="Sriracha"/>
            </a:endParaRPr>
          </a:p>
          <a:p>
            <a:pPr indent="0" lvl="0" marL="0" rtl="0" algn="l">
              <a:spcBef>
                <a:spcPts val="1600"/>
              </a:spcBef>
              <a:spcAft>
                <a:spcPts val="0"/>
              </a:spcAft>
              <a:buNone/>
            </a:pPr>
            <a:r>
              <a:rPr lang="en" sz="2300">
                <a:solidFill>
                  <a:schemeClr val="accent2"/>
                </a:solidFill>
                <a:latin typeface="Sriracha"/>
                <a:ea typeface="Sriracha"/>
                <a:cs typeface="Sriracha"/>
                <a:sym typeface="Sriracha"/>
              </a:rPr>
              <a:t>What makes something alive? </a:t>
            </a:r>
            <a:endParaRPr sz="2300">
              <a:solidFill>
                <a:schemeClr val="accent2"/>
              </a:solidFill>
              <a:latin typeface="Sriracha"/>
              <a:ea typeface="Sriracha"/>
              <a:cs typeface="Sriracha"/>
              <a:sym typeface="Sriracha"/>
            </a:endParaRPr>
          </a:p>
          <a:p>
            <a:pPr indent="-342900" lvl="0" marL="457200" rtl="0" algn="l">
              <a:spcBef>
                <a:spcPts val="1600"/>
              </a:spcBef>
              <a:spcAft>
                <a:spcPts val="0"/>
              </a:spcAft>
              <a:buClr>
                <a:schemeClr val="accent2"/>
              </a:buClr>
              <a:buSzPts val="1800"/>
              <a:buFont typeface="Sriracha"/>
              <a:buChar char="-"/>
            </a:pPr>
            <a:r>
              <a:rPr lang="en">
                <a:solidFill>
                  <a:schemeClr val="accent2"/>
                </a:solidFill>
                <a:latin typeface="Sriracha"/>
                <a:ea typeface="Sriracha"/>
                <a:cs typeface="Sriracha"/>
                <a:sym typeface="Sriracha"/>
              </a:rPr>
              <a:t>Is a tree or plant “alive”? Does something have to be conscious or have a soul to be considered alive? Why or Why not?</a:t>
            </a:r>
            <a:endParaRPr>
              <a:solidFill>
                <a:schemeClr val="accent2"/>
              </a:solidFill>
              <a:latin typeface="Sriracha"/>
              <a:ea typeface="Sriracha"/>
              <a:cs typeface="Sriracha"/>
              <a:sym typeface="Srirach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idx="1" type="body"/>
          </p:nvPr>
        </p:nvSpPr>
        <p:spPr>
          <a:xfrm>
            <a:off x="311700" y="598450"/>
            <a:ext cx="8520600" cy="25233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3600">
                <a:solidFill>
                  <a:srgbClr val="FFFFFF"/>
                </a:solidFill>
                <a:latin typeface="Sriracha"/>
                <a:ea typeface="Sriracha"/>
                <a:cs typeface="Sriracha"/>
                <a:sym typeface="Sriracha"/>
              </a:rPr>
              <a:t>Are aliens real? Take a stance and make a compelling case that would convince someone who holds the opposite opinion.</a:t>
            </a:r>
            <a:endParaRPr sz="3600">
              <a:solidFill>
                <a:srgbClr val="FFFFFF"/>
              </a:solidFill>
            </a:endParaRPr>
          </a:p>
        </p:txBody>
      </p:sp>
      <p:sp>
        <p:nvSpPr>
          <p:cNvPr id="67" name="Google Shape;67;p15"/>
          <p:cNvSpPr txBox="1"/>
          <p:nvPr/>
        </p:nvSpPr>
        <p:spPr>
          <a:xfrm>
            <a:off x="470725" y="2893150"/>
            <a:ext cx="8059500" cy="130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riracha"/>
                <a:ea typeface="Sriracha"/>
                <a:cs typeface="Sriracha"/>
                <a:sym typeface="Sriracha"/>
              </a:rPr>
              <a:t>Jot down a few bullet points and save these for later!</a:t>
            </a:r>
            <a:endParaRPr sz="2500">
              <a:solidFill>
                <a:srgbClr val="FFFFFF"/>
              </a:solidFill>
              <a:latin typeface="Sriracha"/>
              <a:ea typeface="Sriracha"/>
              <a:cs typeface="Sriracha"/>
              <a:sym typeface="Srirach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663150"/>
            <a:ext cx="8520600" cy="10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700">
                <a:latin typeface="Londrina Solid"/>
                <a:ea typeface="Londrina Solid"/>
                <a:cs typeface="Londrina Solid"/>
                <a:sym typeface="Londrina Solid"/>
              </a:rPr>
              <a:t>Now, let’s Journal!</a:t>
            </a:r>
            <a:endParaRPr sz="5700">
              <a:latin typeface="Londrina Solid"/>
              <a:ea typeface="Londrina Solid"/>
              <a:cs typeface="Londrina Solid"/>
              <a:sym typeface="Londrina Solid"/>
            </a:endParaRPr>
          </a:p>
        </p:txBody>
      </p:sp>
      <p:sp>
        <p:nvSpPr>
          <p:cNvPr id="73" name="Google Shape;73;p16"/>
          <p:cNvSpPr txBox="1"/>
          <p:nvPr>
            <p:ph idx="1" type="body"/>
          </p:nvPr>
        </p:nvSpPr>
        <p:spPr>
          <a:xfrm>
            <a:off x="725025" y="2571750"/>
            <a:ext cx="8520600" cy="166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900">
                <a:solidFill>
                  <a:schemeClr val="accent2"/>
                </a:solidFill>
                <a:latin typeface="Sriracha"/>
                <a:ea typeface="Sriracha"/>
                <a:cs typeface="Sriracha"/>
                <a:sym typeface="Sriracha"/>
              </a:rPr>
              <a:t>Pick a Prompt on one of the 2 following slides</a:t>
            </a:r>
            <a:endParaRPr sz="3400">
              <a:solidFill>
                <a:schemeClr val="accent2"/>
              </a:solidFill>
              <a:latin typeface="Sriracha"/>
              <a:ea typeface="Sriracha"/>
              <a:cs typeface="Sriracha"/>
              <a:sym typeface="Srirach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ph idx="1" type="body"/>
          </p:nvPr>
        </p:nvSpPr>
        <p:spPr>
          <a:xfrm>
            <a:off x="311700" y="631500"/>
            <a:ext cx="8520600" cy="38805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4200">
                <a:solidFill>
                  <a:srgbClr val="FFFFFF"/>
                </a:solidFill>
                <a:latin typeface="Sriracha"/>
                <a:ea typeface="Sriracha"/>
                <a:cs typeface="Sriracha"/>
                <a:sym typeface="Sriracha"/>
              </a:rPr>
              <a:t>Suppose one night an alien spaceship lands in your backyard. You are the only person on Earth that knows about this. What do you do next? </a:t>
            </a:r>
            <a:endParaRPr sz="4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863550"/>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3200">
                <a:solidFill>
                  <a:srgbClr val="FFFFFF"/>
                </a:solidFill>
                <a:latin typeface="Sriracha"/>
                <a:ea typeface="Sriracha"/>
                <a:cs typeface="Sriracha"/>
                <a:sym typeface="Sriracha"/>
              </a:rPr>
              <a:t>25 years in the future you are the first human astronaut to take a trip to the planet Saturn. Unbeknownst to the human race, there is an alien civilization living on Saturn called the jujubugs. When you arrive, who are the real aliens: you and your crew or the jujubugs?</a:t>
            </a:r>
            <a:endParaRPr sz="32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9"/>
          <p:cNvSpPr txBox="1"/>
          <p:nvPr>
            <p:ph idx="1" type="body"/>
          </p:nvPr>
        </p:nvSpPr>
        <p:spPr>
          <a:xfrm>
            <a:off x="311700" y="863550"/>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4100">
                <a:solidFill>
                  <a:srgbClr val="FFFFFF"/>
                </a:solidFill>
                <a:latin typeface="Londrina Solid"/>
                <a:ea typeface="Londrina Solid"/>
                <a:cs typeface="Londrina Solid"/>
                <a:sym typeface="Londrina Solid"/>
              </a:rPr>
              <a:t>Short video on the next slide</a:t>
            </a:r>
            <a:endParaRPr sz="4100">
              <a:solidFill>
                <a:srgbClr val="FFFFFF"/>
              </a:solidFill>
              <a:latin typeface="Londrina Solid"/>
              <a:ea typeface="Londrina Solid"/>
              <a:cs typeface="Londrina Solid"/>
              <a:sym typeface="Londrina Soli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2" name="Shape 92"/>
        <p:cNvGrpSpPr/>
        <p:nvPr/>
      </p:nvGrpSpPr>
      <p:grpSpPr>
        <a:xfrm>
          <a:off x="0" y="0"/>
          <a:ext cx="0" cy="0"/>
          <a:chOff x="0" y="0"/>
          <a:chExt cx="0" cy="0"/>
        </a:xfrm>
      </p:grpSpPr>
      <p:sp>
        <p:nvSpPr>
          <p:cNvPr id="93" name="Google Shape;9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View full lesson: http://ed.ted.com/lessons/should-we-be-looking-for-life-elsewhere-in-the-universe-aomawa-shields&#10;&#10;As the number of “potentially habitable” planets that astronomers find continues to rise, we seem ever closer to answering the question, “Are we alone in the universe?” But should we be looking for life elsewhere? If we were to find life in one of these worlds, should we try to contact any beings who may live there? Is that wise? Aomawa Shields navigates the murky waters of pursuing curiosity. &#10;&#10;Lesson by Aomawa Shields, animation by Boniato Studio." id="95" name="Google Shape;95;p20" title="Should we be looking for life elsewhere in the universe? - Aomawa Shields">
            <a:hlinkClick r:id="rId3"/>
          </p:cNvPr>
          <p:cNvPicPr preferRelativeResize="0"/>
          <p:nvPr/>
        </p:nvPicPr>
        <p:blipFill>
          <a:blip r:embed="rId4">
            <a:alphaModFix/>
          </a:blip>
          <a:stretch>
            <a:fillRect/>
          </a:stretch>
        </p:blipFill>
        <p:spPr>
          <a:xfrm>
            <a:off x="1801679" y="494013"/>
            <a:ext cx="5540633" cy="415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21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Londrina Solid"/>
                <a:ea typeface="Londrina Solid"/>
                <a:cs typeface="Londrina Solid"/>
                <a:sym typeface="Londrina Solid"/>
              </a:rPr>
              <a:t>Think and Discuss</a:t>
            </a:r>
            <a:endParaRPr sz="3500">
              <a:latin typeface="Londrina Solid"/>
              <a:ea typeface="Londrina Solid"/>
              <a:cs typeface="Londrina Solid"/>
              <a:sym typeface="Londrina Solid"/>
            </a:endParaRPr>
          </a:p>
        </p:txBody>
      </p:sp>
      <p:sp>
        <p:nvSpPr>
          <p:cNvPr id="101" name="Google Shape;101;p21"/>
          <p:cNvSpPr txBox="1"/>
          <p:nvPr>
            <p:ph idx="1" type="body"/>
          </p:nvPr>
        </p:nvSpPr>
        <p:spPr>
          <a:xfrm>
            <a:off x="311700" y="1037650"/>
            <a:ext cx="8520600" cy="35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2"/>
                </a:solidFill>
                <a:latin typeface="Sriracha"/>
                <a:ea typeface="Sriracha"/>
                <a:cs typeface="Sriracha"/>
                <a:sym typeface="Sriracha"/>
              </a:rPr>
              <a:t>Think about the last question posed when the video cut off. F</a:t>
            </a:r>
            <a:r>
              <a:rPr lang="en" sz="2300">
                <a:solidFill>
                  <a:schemeClr val="accent2"/>
                </a:solidFill>
                <a:latin typeface="Sriracha"/>
                <a:ea typeface="Sriracha"/>
                <a:cs typeface="Sriracha"/>
                <a:sym typeface="Sriracha"/>
              </a:rPr>
              <a:t>ind someone around you (classmate, sibling, parent) and start a conversation with them about these questions: </a:t>
            </a:r>
            <a:endParaRPr sz="2300">
              <a:solidFill>
                <a:schemeClr val="accent2"/>
              </a:solidFill>
              <a:latin typeface="Sriracha"/>
              <a:ea typeface="Sriracha"/>
              <a:cs typeface="Sriracha"/>
              <a:sym typeface="Sriracha"/>
            </a:endParaRPr>
          </a:p>
          <a:p>
            <a:pPr indent="-374650" lvl="0" marL="457200" rtl="0" algn="l">
              <a:spcBef>
                <a:spcPts val="1600"/>
              </a:spcBef>
              <a:spcAft>
                <a:spcPts val="0"/>
              </a:spcAft>
              <a:buClr>
                <a:schemeClr val="accent2"/>
              </a:buClr>
              <a:buSzPts val="2300"/>
              <a:buFont typeface="Sriracha"/>
              <a:buChar char="-"/>
            </a:pPr>
            <a:r>
              <a:rPr lang="en" sz="2300">
                <a:solidFill>
                  <a:schemeClr val="accent2"/>
                </a:solidFill>
                <a:latin typeface="Sriracha"/>
                <a:ea typeface="Sriracha"/>
                <a:cs typeface="Sriracha"/>
                <a:sym typeface="Sriracha"/>
              </a:rPr>
              <a:t>Suppose we had definitive evidence of alien life, but didn’t know where in the universe it was. Should we go looking for it? Why or why not? </a:t>
            </a:r>
            <a:endParaRPr sz="2300">
              <a:solidFill>
                <a:schemeClr val="accent2"/>
              </a:solidFill>
              <a:latin typeface="Sriracha"/>
              <a:ea typeface="Sriracha"/>
              <a:cs typeface="Sriracha"/>
              <a:sym typeface="Sriracha"/>
            </a:endParaRPr>
          </a:p>
          <a:p>
            <a:pPr indent="-374650" lvl="0" marL="457200" rtl="0" algn="l">
              <a:spcBef>
                <a:spcPts val="0"/>
              </a:spcBef>
              <a:spcAft>
                <a:spcPts val="0"/>
              </a:spcAft>
              <a:buClr>
                <a:schemeClr val="accent2"/>
              </a:buClr>
              <a:buSzPts val="2300"/>
              <a:buFont typeface="Sriracha"/>
              <a:buChar char="-"/>
            </a:pPr>
            <a:r>
              <a:rPr lang="en" sz="2300">
                <a:solidFill>
                  <a:schemeClr val="accent2"/>
                </a:solidFill>
                <a:latin typeface="Sriracha"/>
                <a:ea typeface="Sriracha"/>
                <a:cs typeface="Sriracha"/>
                <a:sym typeface="Sriracha"/>
              </a:rPr>
              <a:t>What would the ethical implications be if we </a:t>
            </a:r>
            <a:r>
              <a:rPr lang="en" sz="2300" u="sng">
                <a:solidFill>
                  <a:schemeClr val="accent2"/>
                </a:solidFill>
                <a:latin typeface="Sriracha"/>
                <a:ea typeface="Sriracha"/>
                <a:cs typeface="Sriracha"/>
                <a:sym typeface="Sriracha"/>
              </a:rPr>
              <a:t>did</a:t>
            </a:r>
            <a:r>
              <a:rPr lang="en" sz="2300">
                <a:solidFill>
                  <a:schemeClr val="accent2"/>
                </a:solidFill>
                <a:latin typeface="Sriracha"/>
                <a:ea typeface="Sriracha"/>
                <a:cs typeface="Sriracha"/>
                <a:sym typeface="Sriracha"/>
              </a:rPr>
              <a:t> go in search of this alien life?</a:t>
            </a:r>
            <a:endParaRPr sz="2300">
              <a:solidFill>
                <a:schemeClr val="accent2"/>
              </a:solidFill>
              <a:latin typeface="Sriracha"/>
              <a:ea typeface="Sriracha"/>
              <a:cs typeface="Sriracha"/>
              <a:sym typeface="Srirach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