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Lst>
  <p:sldSz cy="5143500" cx="9144000"/>
  <p:notesSz cx="6858000" cy="9144000"/>
  <p:embeddedFontLst>
    <p:embeddedFont>
      <p:font typeface="Pacifico"/>
      <p:regular r:id="rId1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Casey Brow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BBA5F1A-B10C-4012-AE3F-9AF9AA5FDBFB}">
  <a:tblStyle styleId="{8BBA5F1A-B10C-4012-AE3F-9AF9AA5FDBF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5" Type="http://schemas.openxmlformats.org/officeDocument/2006/relationships/commentAuthors" Target="commentAuthors.xml"/><Relationship Id="rId6" Type="http://schemas.openxmlformats.org/officeDocument/2006/relationships/slideMaster" Target="slideMasters/slideMaster1.xml"/><Relationship Id="rId18" Type="http://schemas.openxmlformats.org/officeDocument/2006/relationships/font" Target="fonts/Pacifico-regular.fntdata"/><Relationship Id="rId7" Type="http://schemas.openxmlformats.org/officeDocument/2006/relationships/notesMaster" Target="notesMasters/notesMaster1.xml"/><Relationship Id="rId8" Type="http://schemas.openxmlformats.org/officeDocument/2006/relationships/slide" Target="slides/slide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0-10-21T00:53:42.571">
    <p:pos x="178" y="2761"/>
    <p:text>I like this a lot - it's cool to think about how we situate ourselves in our environment. I haven't gotten past this slide yet, but it might also be interesting to ask what was your first response and why do you think your mind went here first?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a3f88077a4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a3f88077a4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9d42eebd0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9d42eebd0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a3e9e6f4f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a3e9e6f4f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a4526c1ff0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a4526c1ff0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9d42eebd0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9d42eebd0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9d42eebd01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9d42eebd01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a3f88077a4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a3f88077a4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9d42eebd01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9d42eebd01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9d42eebd01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9d42eebd01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comments" Target="../comments/commen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696" y="2391350"/>
            <a:ext cx="8520600" cy="20526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5900">
                <a:solidFill>
                  <a:srgbClr val="1155CC"/>
                </a:solidFill>
                <a:latin typeface="Pacifico"/>
                <a:ea typeface="Pacifico"/>
                <a:cs typeface="Pacifico"/>
                <a:sym typeface="Pacifico"/>
              </a:rPr>
              <a:t>Google Earth Adventure</a:t>
            </a:r>
            <a:endParaRPr sz="5900">
              <a:solidFill>
                <a:srgbClr val="1155CC"/>
              </a:solidFill>
              <a:latin typeface="Pacifico"/>
              <a:ea typeface="Pacifico"/>
              <a:cs typeface="Pacifico"/>
              <a:sym typeface="Pacifico"/>
            </a:endParaRPr>
          </a:p>
        </p:txBody>
      </p:sp>
      <p:pic>
        <p:nvPicPr>
          <p:cNvPr id="55" name="Google Shape;55;p13"/>
          <p:cNvPicPr preferRelativeResize="0"/>
          <p:nvPr/>
        </p:nvPicPr>
        <p:blipFill>
          <a:blip r:embed="rId3">
            <a:alphaModFix/>
          </a:blip>
          <a:stretch>
            <a:fillRect/>
          </a:stretch>
        </p:blipFill>
        <p:spPr>
          <a:xfrm>
            <a:off x="3314700" y="560350"/>
            <a:ext cx="2514600" cy="2514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1155CC"/>
                </a:solidFill>
                <a:latin typeface="Pacifico"/>
                <a:ea typeface="Pacifico"/>
                <a:cs typeface="Pacifico"/>
                <a:sym typeface="Pacifico"/>
              </a:rPr>
              <a:t>Reflection</a:t>
            </a:r>
            <a:endParaRPr>
              <a:solidFill>
                <a:srgbClr val="1155CC"/>
              </a:solidFill>
              <a:latin typeface="Pacifico"/>
              <a:ea typeface="Pacifico"/>
              <a:cs typeface="Pacifico"/>
              <a:sym typeface="Pacifico"/>
            </a:endParaRPr>
          </a:p>
        </p:txBody>
      </p:sp>
      <p:sp>
        <p:nvSpPr>
          <p:cNvPr id="124" name="Google Shape;124;p2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lnSpc>
                <a:spcPct val="200000"/>
              </a:lnSpc>
              <a:spcBef>
                <a:spcPts val="0"/>
              </a:spcBef>
              <a:spcAft>
                <a:spcPts val="0"/>
              </a:spcAft>
              <a:buSzPts val="1800"/>
              <a:buAutoNum type="arabicPeriod"/>
            </a:pPr>
            <a:r>
              <a:rPr lang="en"/>
              <a:t>Did you have fun on your Google Earth Adventure? </a:t>
            </a:r>
            <a:endParaRPr/>
          </a:p>
          <a:p>
            <a:pPr indent="-342900" lvl="0" marL="457200" rtl="0" algn="l">
              <a:lnSpc>
                <a:spcPct val="200000"/>
              </a:lnSpc>
              <a:spcBef>
                <a:spcPts val="0"/>
              </a:spcBef>
              <a:spcAft>
                <a:spcPts val="0"/>
              </a:spcAft>
              <a:buSzPts val="1800"/>
              <a:buAutoNum type="arabicPeriod"/>
            </a:pPr>
            <a:r>
              <a:rPr lang="en"/>
              <a:t>What was your favorite thing you found?</a:t>
            </a:r>
            <a:endParaRPr/>
          </a:p>
          <a:p>
            <a:pPr indent="-342900" lvl="0" marL="457200" rtl="0" algn="l">
              <a:lnSpc>
                <a:spcPct val="200000"/>
              </a:lnSpc>
              <a:spcBef>
                <a:spcPts val="0"/>
              </a:spcBef>
              <a:spcAft>
                <a:spcPts val="0"/>
              </a:spcAft>
              <a:buSzPts val="1800"/>
              <a:buAutoNum type="arabicPeriod"/>
            </a:pPr>
            <a:r>
              <a:rPr lang="en"/>
              <a:t>What’s the difference between visiting a place on google earth and visiting in person? </a:t>
            </a:r>
            <a:r>
              <a:rPr lang="en"/>
              <a:t>Do you think you’ll ever see these pl</a:t>
            </a:r>
            <a:r>
              <a:rPr lang="en"/>
              <a:t>aces in person?</a:t>
            </a:r>
            <a:endParaRPr/>
          </a:p>
          <a:p>
            <a:pPr indent="-342900" lvl="0" marL="457200" rtl="0" algn="l">
              <a:lnSpc>
                <a:spcPct val="200000"/>
              </a:lnSpc>
              <a:spcBef>
                <a:spcPts val="0"/>
              </a:spcBef>
              <a:spcAft>
                <a:spcPts val="0"/>
              </a:spcAft>
              <a:buSzPts val="1800"/>
              <a:buAutoNum type="arabicPeriod"/>
            </a:pPr>
            <a:r>
              <a:rPr lang="en"/>
              <a:t>Were the places you looked at close to where you live?</a:t>
            </a:r>
            <a:endParaRPr/>
          </a:p>
          <a:p>
            <a:pPr indent="-342900" lvl="0" marL="457200" rtl="0" algn="l">
              <a:lnSpc>
                <a:spcPct val="200000"/>
              </a:lnSpc>
              <a:spcBef>
                <a:spcPts val="0"/>
              </a:spcBef>
              <a:spcAft>
                <a:spcPts val="0"/>
              </a:spcAft>
              <a:buSzPts val="1800"/>
              <a:buAutoNum type="arabicPeriod"/>
            </a:pPr>
            <a:r>
              <a:rPr lang="en"/>
              <a:t>Did you know all these places existed before this activity?</a:t>
            </a:r>
            <a:endParaRPr/>
          </a:p>
          <a:p>
            <a:pPr indent="-342900" lvl="0" marL="457200" rtl="0" algn="l">
              <a:lnSpc>
                <a:spcPct val="200000"/>
              </a:lnSpc>
              <a:spcBef>
                <a:spcPts val="0"/>
              </a:spcBef>
              <a:spcAft>
                <a:spcPts val="0"/>
              </a:spcAft>
              <a:buSzPts val="1800"/>
              <a:buAutoNum type="arabicPeriod"/>
            </a:pPr>
            <a:r>
              <a:rPr lang="en"/>
              <a:t>What are three things you learned about the world from this activity?</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type="title"/>
          </p:nvPr>
        </p:nvSpPr>
        <p:spPr>
          <a:xfrm>
            <a:off x="311700" y="422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1155CC"/>
                </a:solidFill>
                <a:latin typeface="Pacifico"/>
                <a:ea typeface="Pacifico"/>
                <a:cs typeface="Pacifico"/>
                <a:sym typeface="Pacifico"/>
              </a:rPr>
              <a:t>Warm Up Question</a:t>
            </a:r>
            <a:endParaRPr>
              <a:solidFill>
                <a:srgbClr val="1155CC"/>
              </a:solidFill>
              <a:latin typeface="Pacifico"/>
              <a:ea typeface="Pacifico"/>
              <a:cs typeface="Pacifico"/>
              <a:sym typeface="Pacifico"/>
            </a:endParaRPr>
          </a:p>
        </p:txBody>
      </p:sp>
      <p:sp>
        <p:nvSpPr>
          <p:cNvPr id="61" name="Google Shape;61;p14"/>
          <p:cNvSpPr txBox="1"/>
          <p:nvPr/>
        </p:nvSpPr>
        <p:spPr>
          <a:xfrm>
            <a:off x="437025" y="1147400"/>
            <a:ext cx="8124300" cy="324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t>Where do you live?</a:t>
            </a:r>
            <a:endParaRPr b="1" sz="1800"/>
          </a:p>
          <a:p>
            <a:pPr indent="0" lvl="0" marL="0" rtl="0" algn="ctr">
              <a:spcBef>
                <a:spcPts val="0"/>
              </a:spcBef>
              <a:spcAft>
                <a:spcPts val="0"/>
              </a:spcAft>
              <a:buNone/>
            </a:pPr>
            <a:r>
              <a:t/>
            </a:r>
            <a:endParaRPr b="1" sz="1800"/>
          </a:p>
          <a:p>
            <a:pPr indent="-355600" lvl="0" marL="457200" rtl="0" algn="l">
              <a:lnSpc>
                <a:spcPct val="200000"/>
              </a:lnSpc>
              <a:spcBef>
                <a:spcPts val="0"/>
              </a:spcBef>
              <a:spcAft>
                <a:spcPts val="0"/>
              </a:spcAft>
              <a:buSzPts val="2000"/>
              <a:buChar char="●"/>
            </a:pPr>
            <a:r>
              <a:rPr lang="en" sz="2000"/>
              <a:t>What street do you </a:t>
            </a:r>
            <a:r>
              <a:rPr lang="en" sz="2000"/>
              <a:t>live</a:t>
            </a:r>
            <a:r>
              <a:rPr lang="en" sz="2000"/>
              <a:t> on?</a:t>
            </a:r>
            <a:endParaRPr sz="2000"/>
          </a:p>
          <a:p>
            <a:pPr indent="-355600" lvl="0" marL="457200" rtl="0" algn="l">
              <a:lnSpc>
                <a:spcPct val="200000"/>
              </a:lnSpc>
              <a:spcBef>
                <a:spcPts val="0"/>
              </a:spcBef>
              <a:spcAft>
                <a:spcPts val="0"/>
              </a:spcAft>
              <a:buSzPts val="2000"/>
              <a:buChar char="●"/>
            </a:pPr>
            <a:r>
              <a:rPr lang="en" sz="2000"/>
              <a:t>What town do you live in?</a:t>
            </a:r>
            <a:endParaRPr sz="2000"/>
          </a:p>
          <a:p>
            <a:pPr indent="-355600" lvl="0" marL="457200" rtl="0" algn="l">
              <a:lnSpc>
                <a:spcPct val="200000"/>
              </a:lnSpc>
              <a:spcBef>
                <a:spcPts val="0"/>
              </a:spcBef>
              <a:spcAft>
                <a:spcPts val="0"/>
              </a:spcAft>
              <a:buSzPts val="2000"/>
              <a:buChar char="●"/>
            </a:pPr>
            <a:r>
              <a:rPr lang="en" sz="2000"/>
              <a:t>What state do you live in?</a:t>
            </a:r>
            <a:endParaRPr sz="2000"/>
          </a:p>
          <a:p>
            <a:pPr indent="-355600" lvl="0" marL="457200" rtl="0" algn="l">
              <a:lnSpc>
                <a:spcPct val="200000"/>
              </a:lnSpc>
              <a:spcBef>
                <a:spcPts val="0"/>
              </a:spcBef>
              <a:spcAft>
                <a:spcPts val="0"/>
              </a:spcAft>
              <a:buSzPts val="2000"/>
              <a:buChar char="●"/>
            </a:pPr>
            <a:r>
              <a:rPr lang="en" sz="2000"/>
              <a:t>What country do you live in?</a:t>
            </a:r>
            <a:endParaRPr sz="2000"/>
          </a:p>
          <a:p>
            <a:pPr indent="-355600" lvl="0" marL="457200" rtl="0" algn="l">
              <a:lnSpc>
                <a:spcPct val="200000"/>
              </a:lnSpc>
              <a:spcBef>
                <a:spcPts val="0"/>
              </a:spcBef>
              <a:spcAft>
                <a:spcPts val="0"/>
              </a:spcAft>
              <a:buSzPts val="2000"/>
              <a:buChar char="●"/>
            </a:pPr>
            <a:r>
              <a:rPr lang="en" sz="2000"/>
              <a:t>What do you live near? What is around you?</a:t>
            </a:r>
            <a:endParaRPr sz="2000"/>
          </a:p>
          <a:p>
            <a:pPr indent="0" lvl="0" marL="914400" rtl="0" algn="l">
              <a:lnSpc>
                <a:spcPct val="200000"/>
              </a:lnSpc>
              <a:spcBef>
                <a:spcPts val="0"/>
              </a:spcBef>
              <a:spcAft>
                <a:spcPts val="0"/>
              </a:spcAft>
              <a:buNone/>
            </a:pPr>
            <a:r>
              <a:t/>
            </a:r>
            <a:endParaRPr sz="2000"/>
          </a:p>
          <a:p>
            <a:pPr indent="0" lvl="0" marL="0" rtl="0" algn="l">
              <a:lnSpc>
                <a:spcPct val="200000"/>
              </a:lnSpc>
              <a:spcBef>
                <a:spcPts val="0"/>
              </a:spcBef>
              <a:spcAft>
                <a:spcPts val="0"/>
              </a:spcAft>
              <a:buNone/>
            </a:pPr>
            <a:r>
              <a:t/>
            </a:r>
            <a:endParaRPr sz="20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1155CC"/>
                </a:solidFill>
                <a:latin typeface="Pacifico"/>
                <a:ea typeface="Pacifico"/>
                <a:cs typeface="Pacifico"/>
                <a:sym typeface="Pacifico"/>
              </a:rPr>
              <a:t>Warm Up</a:t>
            </a:r>
            <a:endParaRPr>
              <a:solidFill>
                <a:srgbClr val="1155CC"/>
              </a:solidFill>
              <a:latin typeface="Pacifico"/>
              <a:ea typeface="Pacifico"/>
              <a:cs typeface="Pacifico"/>
              <a:sym typeface="Pacifico"/>
            </a:endParaRPr>
          </a:p>
        </p:txBody>
      </p:sp>
      <p:sp>
        <p:nvSpPr>
          <p:cNvPr id="67" name="Google Shape;67;p15"/>
          <p:cNvSpPr txBox="1"/>
          <p:nvPr>
            <p:ph idx="1" type="body"/>
          </p:nvPr>
        </p:nvSpPr>
        <p:spPr>
          <a:xfrm>
            <a:off x="311700" y="1152475"/>
            <a:ext cx="8520600" cy="1125600"/>
          </a:xfrm>
          <a:prstGeom prst="rect">
            <a:avLst/>
          </a:prstGeom>
        </p:spPr>
        <p:txBody>
          <a:bodyPr anchorCtr="0" anchor="t" bIns="91425" lIns="91425" spcFirstLastPara="1" rIns="91425" wrap="square" tIns="91425">
            <a:noAutofit/>
          </a:bodyPr>
          <a:lstStyle/>
          <a:p>
            <a:pPr indent="0" lvl="0" marL="0" rtl="0" algn="l">
              <a:lnSpc>
                <a:spcPct val="200000"/>
              </a:lnSpc>
              <a:spcBef>
                <a:spcPts val="0"/>
              </a:spcBef>
              <a:spcAft>
                <a:spcPts val="0"/>
              </a:spcAft>
              <a:buNone/>
            </a:pPr>
            <a:r>
              <a:rPr b="1" lang="en" sz="1700">
                <a:solidFill>
                  <a:schemeClr val="dk1"/>
                </a:solidFill>
              </a:rPr>
              <a:t>There are so many different ways to answer this question!</a:t>
            </a:r>
            <a:endParaRPr b="1" sz="1700">
              <a:solidFill>
                <a:schemeClr val="dk1"/>
              </a:solidFill>
            </a:endParaRPr>
          </a:p>
          <a:p>
            <a:pPr indent="0" lvl="0" marL="0" rtl="0" algn="l">
              <a:lnSpc>
                <a:spcPct val="200000"/>
              </a:lnSpc>
              <a:spcBef>
                <a:spcPts val="0"/>
              </a:spcBef>
              <a:spcAft>
                <a:spcPts val="0"/>
              </a:spcAft>
              <a:buClr>
                <a:schemeClr val="dk1"/>
              </a:buClr>
              <a:buSzPts val="1100"/>
              <a:buFont typeface="Arial"/>
              <a:buNone/>
            </a:pPr>
            <a:r>
              <a:rPr b="1" lang="en" sz="1700">
                <a:solidFill>
                  <a:schemeClr val="dk1"/>
                </a:solidFill>
              </a:rPr>
              <a:t>What is your most specific response and what if the </a:t>
            </a:r>
            <a:r>
              <a:rPr b="1" lang="en" sz="1700">
                <a:solidFill>
                  <a:schemeClr val="dk1"/>
                </a:solidFill>
              </a:rPr>
              <a:t>least</a:t>
            </a:r>
            <a:r>
              <a:rPr b="1" lang="en" sz="1700">
                <a:solidFill>
                  <a:schemeClr val="dk1"/>
                </a:solidFill>
              </a:rPr>
              <a:t> specific response?</a:t>
            </a:r>
            <a:endParaRPr b="1" sz="1700">
              <a:solidFill>
                <a:schemeClr val="dk1"/>
              </a:solidFill>
            </a:endParaRPr>
          </a:p>
          <a:p>
            <a:pPr indent="0" lvl="0" marL="0" rtl="0" algn="l">
              <a:lnSpc>
                <a:spcPct val="200000"/>
              </a:lnSpc>
              <a:spcBef>
                <a:spcPts val="0"/>
              </a:spcBef>
              <a:spcAft>
                <a:spcPts val="0"/>
              </a:spcAft>
              <a:buNone/>
            </a:pPr>
            <a:r>
              <a:t/>
            </a:r>
            <a:endParaRPr sz="1400">
              <a:solidFill>
                <a:srgbClr val="000000"/>
              </a:solidFill>
            </a:endParaRPr>
          </a:p>
          <a:p>
            <a:pPr indent="0" lvl="0" marL="0" rtl="0" algn="l">
              <a:spcBef>
                <a:spcPts val="0"/>
              </a:spcBef>
              <a:spcAft>
                <a:spcPts val="1600"/>
              </a:spcAft>
              <a:buNone/>
            </a:pPr>
            <a:r>
              <a:t/>
            </a:r>
            <a:endParaRPr/>
          </a:p>
        </p:txBody>
      </p:sp>
      <p:sp>
        <p:nvSpPr>
          <p:cNvPr id="68" name="Google Shape;68;p15"/>
          <p:cNvSpPr txBox="1"/>
          <p:nvPr/>
        </p:nvSpPr>
        <p:spPr>
          <a:xfrm>
            <a:off x="394875" y="2217375"/>
            <a:ext cx="2801100" cy="48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700">
                <a:solidFill>
                  <a:schemeClr val="dk1"/>
                </a:solidFill>
              </a:rPr>
              <a:t>My example responses:</a:t>
            </a:r>
            <a:endParaRPr sz="1700">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800">
              <a:solidFill>
                <a:schemeClr val="dk2"/>
              </a:solidFill>
            </a:endParaRPr>
          </a:p>
          <a:p>
            <a:pPr indent="0" lvl="0" marL="0" rtl="0" algn="l">
              <a:spcBef>
                <a:spcPts val="1600"/>
              </a:spcBef>
              <a:spcAft>
                <a:spcPts val="0"/>
              </a:spcAft>
              <a:buNone/>
            </a:pPr>
            <a:r>
              <a:t/>
            </a:r>
            <a:endParaRPr/>
          </a:p>
        </p:txBody>
      </p:sp>
      <p:sp>
        <p:nvSpPr>
          <p:cNvPr id="69" name="Google Shape;69;p15"/>
          <p:cNvSpPr/>
          <p:nvPr/>
        </p:nvSpPr>
        <p:spPr>
          <a:xfrm>
            <a:off x="311700" y="2855225"/>
            <a:ext cx="1594800" cy="909900"/>
          </a:xfrm>
          <a:prstGeom prst="wedgeEllipseCallout">
            <a:avLst>
              <a:gd fmla="val 43737" name="adj1"/>
              <a:gd fmla="val 73508"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300"/>
              <a:t>On Isabella Street</a:t>
            </a:r>
            <a:endParaRPr sz="1300"/>
          </a:p>
        </p:txBody>
      </p:sp>
      <p:sp>
        <p:nvSpPr>
          <p:cNvPr id="70" name="Google Shape;70;p15"/>
          <p:cNvSpPr txBox="1"/>
          <p:nvPr/>
        </p:nvSpPr>
        <p:spPr>
          <a:xfrm>
            <a:off x="283500" y="4384125"/>
            <a:ext cx="7628700" cy="48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All of these are accurate responses to this question, but they give very different </a:t>
            </a:r>
            <a:r>
              <a:rPr lang="en">
                <a:solidFill>
                  <a:schemeClr val="dk1"/>
                </a:solidFill>
              </a:rPr>
              <a:t>information</a:t>
            </a:r>
            <a:r>
              <a:rPr lang="en">
                <a:solidFill>
                  <a:schemeClr val="dk1"/>
                </a:solidFill>
              </a:rPr>
              <a:t>.</a:t>
            </a:r>
            <a:r>
              <a:rPr lang="en">
                <a:solidFill>
                  <a:schemeClr val="dk1"/>
                </a:solidFill>
              </a:rPr>
              <a:t> </a:t>
            </a:r>
            <a:endParaRPr/>
          </a:p>
        </p:txBody>
      </p:sp>
      <p:sp>
        <p:nvSpPr>
          <p:cNvPr id="71" name="Google Shape;71;p15"/>
          <p:cNvSpPr/>
          <p:nvPr/>
        </p:nvSpPr>
        <p:spPr>
          <a:xfrm>
            <a:off x="2007575" y="2941100"/>
            <a:ext cx="1594800" cy="780000"/>
          </a:xfrm>
          <a:prstGeom prst="wedgeEllipseCallout">
            <a:avLst>
              <a:gd fmla="val 18714" name="adj1"/>
              <a:gd fmla="val 77385"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300"/>
              <a:t>In the United States</a:t>
            </a:r>
            <a:endParaRPr sz="1300"/>
          </a:p>
        </p:txBody>
      </p:sp>
      <p:sp>
        <p:nvSpPr>
          <p:cNvPr id="72" name="Google Shape;72;p15"/>
          <p:cNvSpPr/>
          <p:nvPr/>
        </p:nvSpPr>
        <p:spPr>
          <a:xfrm>
            <a:off x="3703450" y="2703375"/>
            <a:ext cx="1482000" cy="1017600"/>
          </a:xfrm>
          <a:prstGeom prst="wedgeEllipseCallout">
            <a:avLst>
              <a:gd fmla="val -25422" name="adj1"/>
              <a:gd fmla="val 71003"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100"/>
              <a:t>Right by Northwestern</a:t>
            </a:r>
            <a:endParaRPr sz="1100"/>
          </a:p>
          <a:p>
            <a:pPr indent="0" lvl="0" marL="0" rtl="0" algn="l">
              <a:spcBef>
                <a:spcPts val="0"/>
              </a:spcBef>
              <a:spcAft>
                <a:spcPts val="0"/>
              </a:spcAft>
              <a:buNone/>
            </a:pPr>
            <a:r>
              <a:rPr lang="en" sz="1100"/>
              <a:t>University</a:t>
            </a:r>
            <a:endParaRPr sz="1100"/>
          </a:p>
        </p:txBody>
      </p:sp>
      <p:sp>
        <p:nvSpPr>
          <p:cNvPr id="73" name="Google Shape;73;p15"/>
          <p:cNvSpPr/>
          <p:nvPr/>
        </p:nvSpPr>
        <p:spPr>
          <a:xfrm>
            <a:off x="6893725" y="2277075"/>
            <a:ext cx="1762500" cy="1870200"/>
          </a:xfrm>
          <a:prstGeom prst="wedgeEllipseCallout">
            <a:avLst>
              <a:gd fmla="val -74998" name="adj1"/>
              <a:gd fmla="val 44231"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About a 5 minute drive from the beach</a:t>
            </a:r>
            <a:endParaRPr/>
          </a:p>
        </p:txBody>
      </p:sp>
      <p:sp>
        <p:nvSpPr>
          <p:cNvPr id="74" name="Google Shape;74;p15"/>
          <p:cNvSpPr/>
          <p:nvPr/>
        </p:nvSpPr>
        <p:spPr>
          <a:xfrm>
            <a:off x="5298588" y="2571750"/>
            <a:ext cx="1482000" cy="1017600"/>
          </a:xfrm>
          <a:prstGeom prst="wedgeEllipseCallout">
            <a:avLst>
              <a:gd fmla="val -34336" name="adj1"/>
              <a:gd fmla="val 87205"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300"/>
              <a:t>In a yellow house</a:t>
            </a:r>
            <a:endParaRPr sz="13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1155CC"/>
                </a:solidFill>
                <a:latin typeface="Pacifico"/>
                <a:ea typeface="Pacifico"/>
                <a:cs typeface="Pacifico"/>
                <a:sym typeface="Pacifico"/>
              </a:rPr>
              <a:t>What are we doing today?</a:t>
            </a:r>
            <a:endParaRPr>
              <a:solidFill>
                <a:srgbClr val="1155CC"/>
              </a:solidFill>
              <a:latin typeface="Pacifico"/>
              <a:ea typeface="Pacifico"/>
              <a:cs typeface="Pacifico"/>
              <a:sym typeface="Pacifico"/>
            </a:endParaRPr>
          </a:p>
        </p:txBody>
      </p:sp>
      <p:sp>
        <p:nvSpPr>
          <p:cNvPr id="80" name="Google Shape;80;p16"/>
          <p:cNvSpPr txBox="1"/>
          <p:nvPr>
            <p:ph idx="1" type="body"/>
          </p:nvPr>
        </p:nvSpPr>
        <p:spPr>
          <a:xfrm>
            <a:off x="311700" y="1467125"/>
            <a:ext cx="8520600" cy="234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Today we are going to talk about different locations on earth.</a:t>
            </a:r>
            <a:endParaRPr sz="2000"/>
          </a:p>
          <a:p>
            <a:pPr indent="0" lvl="0" marL="0" rtl="0" algn="ctr">
              <a:spcBef>
                <a:spcPts val="1600"/>
              </a:spcBef>
              <a:spcAft>
                <a:spcPts val="0"/>
              </a:spcAft>
              <a:buNone/>
            </a:pPr>
            <a:r>
              <a:rPr lang="en" sz="2000"/>
              <a:t>We are going to go on an adventure all around!</a:t>
            </a:r>
            <a:endParaRPr sz="2000"/>
          </a:p>
          <a:p>
            <a:pPr indent="0" lvl="0" marL="0" rtl="0" algn="ctr">
              <a:spcBef>
                <a:spcPts val="1600"/>
              </a:spcBef>
              <a:spcAft>
                <a:spcPts val="0"/>
              </a:spcAft>
              <a:buNone/>
            </a:pPr>
            <a:r>
              <a:rPr b="1" lang="en" sz="2000"/>
              <a:t>Goal:</a:t>
            </a:r>
            <a:r>
              <a:rPr lang="en" sz="2000"/>
              <a:t> Think about all the different ways we can describe a location.</a:t>
            </a:r>
            <a:endParaRPr sz="2000"/>
          </a:p>
          <a:p>
            <a:pPr indent="0" lvl="0" marL="0" rtl="0" algn="ctr">
              <a:spcBef>
                <a:spcPts val="1600"/>
              </a:spcBef>
              <a:spcAft>
                <a:spcPts val="1600"/>
              </a:spcAft>
              <a:buNone/>
            </a:pPr>
            <a:r>
              <a:rPr lang="en" sz="2000"/>
              <a:t>Let’s Go!</a:t>
            </a:r>
            <a:endParaRPr sz="20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1155CC"/>
                </a:solidFill>
                <a:latin typeface="Pacifico"/>
                <a:ea typeface="Pacifico"/>
                <a:cs typeface="Pacifico"/>
                <a:sym typeface="Pacifico"/>
              </a:rPr>
              <a:t>Today we are going to be exploring Google Earth!</a:t>
            </a:r>
            <a:endParaRPr>
              <a:solidFill>
                <a:srgbClr val="1155CC"/>
              </a:solidFill>
              <a:latin typeface="Pacifico"/>
              <a:ea typeface="Pacifico"/>
              <a:cs typeface="Pacifico"/>
              <a:sym typeface="Pacifico"/>
            </a:endParaRPr>
          </a:p>
          <a:p>
            <a:pPr indent="0" lvl="0" marL="0" rtl="0" algn="l">
              <a:spcBef>
                <a:spcPts val="0"/>
              </a:spcBef>
              <a:spcAft>
                <a:spcPts val="0"/>
              </a:spcAft>
              <a:buNone/>
            </a:pPr>
            <a:r>
              <a:t/>
            </a:r>
            <a:endParaRPr/>
          </a:p>
        </p:txBody>
      </p:sp>
      <p:sp>
        <p:nvSpPr>
          <p:cNvPr id="86" name="Google Shape;86;p1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 to earth.google.com and click the “Launch Earth” button</a:t>
            </a:r>
            <a:endParaRPr/>
          </a:p>
          <a:p>
            <a:pPr indent="0" lvl="0" marL="0" rtl="0" algn="l">
              <a:spcBef>
                <a:spcPts val="1600"/>
              </a:spcBef>
              <a:spcAft>
                <a:spcPts val="0"/>
              </a:spcAft>
              <a:buNone/>
            </a:pPr>
            <a:r>
              <a:rPr b="1" lang="en"/>
              <a:t>First, Explore!</a:t>
            </a:r>
            <a:endParaRPr b="1"/>
          </a:p>
          <a:p>
            <a:pPr indent="0" lvl="0" marL="0" rtl="0" algn="l">
              <a:spcBef>
                <a:spcPts val="1600"/>
              </a:spcBef>
              <a:spcAft>
                <a:spcPts val="0"/>
              </a:spcAft>
              <a:buNone/>
            </a:pPr>
            <a:r>
              <a:rPr lang="en"/>
              <a:t>Move around! Find somewhere random and zoom in. Drag and drop the little person icon to look at the street view. What do you see? Are there people around? Roads, houses, nature? </a:t>
            </a:r>
            <a:endParaRPr/>
          </a:p>
          <a:p>
            <a:pPr indent="0" lvl="0" marL="0" rtl="0" algn="l">
              <a:spcBef>
                <a:spcPts val="1600"/>
              </a:spcBef>
              <a:spcAft>
                <a:spcPts val="1600"/>
              </a:spcAft>
              <a:buNone/>
            </a:pPr>
            <a:r>
              <a:rPr lang="en"/>
              <a:t>Zoom back in and try this again! See how many different environments you can find!</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1155CC"/>
                </a:solidFill>
                <a:latin typeface="Pacifico"/>
                <a:ea typeface="Pacifico"/>
                <a:cs typeface="Pacifico"/>
                <a:sym typeface="Pacifico"/>
              </a:rPr>
              <a:t>Google Earth Adventure  </a:t>
            </a:r>
            <a:endParaRPr>
              <a:solidFill>
                <a:srgbClr val="1155CC"/>
              </a:solidFill>
              <a:latin typeface="Pacifico"/>
              <a:ea typeface="Pacifico"/>
              <a:cs typeface="Pacifico"/>
              <a:sym typeface="Pacifico"/>
            </a:endParaRPr>
          </a:p>
        </p:txBody>
      </p:sp>
      <p:sp>
        <p:nvSpPr>
          <p:cNvPr id="92" name="Google Shape;92;p18"/>
          <p:cNvSpPr txBox="1"/>
          <p:nvPr>
            <p:ph idx="1" type="body"/>
          </p:nvPr>
        </p:nvSpPr>
        <p:spPr>
          <a:xfrm>
            <a:off x="311700" y="1583700"/>
            <a:ext cx="8520600" cy="1976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100"/>
              <a:t>Next we are going to try to find different things on Google Earth!</a:t>
            </a:r>
            <a:endParaRPr sz="2100"/>
          </a:p>
          <a:p>
            <a:pPr indent="0" lvl="0" marL="0" rtl="0" algn="ctr">
              <a:spcBef>
                <a:spcPts val="1600"/>
              </a:spcBef>
              <a:spcAft>
                <a:spcPts val="0"/>
              </a:spcAft>
              <a:buNone/>
            </a:pPr>
            <a:r>
              <a:t/>
            </a:r>
            <a:endParaRPr sz="2100"/>
          </a:p>
          <a:p>
            <a:pPr indent="0" lvl="0" marL="0" rtl="0" algn="ctr">
              <a:spcBef>
                <a:spcPts val="1600"/>
              </a:spcBef>
              <a:spcAft>
                <a:spcPts val="0"/>
              </a:spcAft>
              <a:buNone/>
            </a:pPr>
            <a:r>
              <a:rPr lang="en" sz="2100"/>
              <a:t>Try to find the items in the table on the next slide.</a:t>
            </a:r>
            <a:endParaRPr sz="2100"/>
          </a:p>
          <a:p>
            <a:pPr indent="0" lvl="0" marL="0" rtl="0" algn="ctr">
              <a:spcBef>
                <a:spcPts val="1600"/>
              </a:spcBef>
              <a:spcAft>
                <a:spcPts val="0"/>
              </a:spcAft>
              <a:buNone/>
            </a:pPr>
            <a:r>
              <a:t/>
            </a:r>
            <a:endParaRPr sz="2100"/>
          </a:p>
          <a:p>
            <a:pPr indent="0" lvl="0" marL="0" rtl="0" algn="ctr">
              <a:spcBef>
                <a:spcPts val="1600"/>
              </a:spcBef>
              <a:spcAft>
                <a:spcPts val="0"/>
              </a:spcAft>
              <a:buNone/>
            </a:pPr>
            <a:r>
              <a:rPr lang="en" sz="2100"/>
              <a:t>If you want, try to see how many countries you go to while exploring!</a:t>
            </a:r>
            <a:endParaRPr sz="2100"/>
          </a:p>
          <a:p>
            <a:pPr indent="0" lvl="0" marL="0" rtl="0" algn="l">
              <a:spcBef>
                <a:spcPts val="1600"/>
              </a:spcBef>
              <a:spcAft>
                <a:spcPts val="1600"/>
              </a:spcAft>
              <a:buNone/>
            </a:pPr>
            <a:r>
              <a:t/>
            </a:r>
            <a:endParaRPr sz="23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1155CC"/>
                </a:solidFill>
                <a:latin typeface="Pacifico"/>
                <a:ea typeface="Pacifico"/>
                <a:cs typeface="Pacifico"/>
                <a:sym typeface="Pacifico"/>
              </a:rPr>
              <a:t>What can you find on your Google Earth Adventure?</a:t>
            </a:r>
            <a:endParaRPr>
              <a:solidFill>
                <a:srgbClr val="1155CC"/>
              </a:solidFill>
              <a:latin typeface="Pacifico"/>
              <a:ea typeface="Pacifico"/>
              <a:cs typeface="Pacifico"/>
              <a:sym typeface="Pacifico"/>
            </a:endParaRPr>
          </a:p>
        </p:txBody>
      </p:sp>
      <p:sp>
        <p:nvSpPr>
          <p:cNvPr id="98" name="Google Shape;98;p19"/>
          <p:cNvSpPr txBox="1"/>
          <p:nvPr>
            <p:ph idx="1" type="body"/>
          </p:nvPr>
        </p:nvSpPr>
        <p:spPr>
          <a:xfrm>
            <a:off x="311700" y="1141625"/>
            <a:ext cx="8520600" cy="342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can you find?</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b="1" lang="en"/>
              <a:t>Extra Challenge:</a:t>
            </a:r>
            <a:endParaRPr b="1"/>
          </a:p>
        </p:txBody>
      </p:sp>
      <p:graphicFrame>
        <p:nvGraphicFramePr>
          <p:cNvPr id="99" name="Google Shape;99;p19"/>
          <p:cNvGraphicFramePr/>
          <p:nvPr/>
        </p:nvGraphicFramePr>
        <p:xfrm>
          <a:off x="952500" y="1548950"/>
          <a:ext cx="3000000" cy="3000000"/>
        </p:xfrm>
        <a:graphic>
          <a:graphicData uri="http://schemas.openxmlformats.org/drawingml/2006/table">
            <a:tbl>
              <a:tblPr>
                <a:noFill/>
                <a:tableStyleId>{8BBA5F1A-B10C-4012-AE3F-9AF9AA5FDBFB}</a:tableStyleId>
              </a:tblPr>
              <a:tblGrid>
                <a:gridCol w="2413000"/>
                <a:gridCol w="2413000"/>
                <a:gridCol w="2413000"/>
              </a:tblGrid>
              <a:tr h="381000">
                <a:tc>
                  <a:txBody>
                    <a:bodyPr/>
                    <a:lstStyle/>
                    <a:p>
                      <a:pPr indent="0" lvl="0" marL="0" rtl="0" algn="l">
                        <a:spcBef>
                          <a:spcPts val="0"/>
                        </a:spcBef>
                        <a:spcAft>
                          <a:spcPts val="0"/>
                        </a:spcAft>
                        <a:buNone/>
                      </a:pPr>
                      <a:r>
                        <a:rPr lang="en"/>
                        <a:t>Animal</a:t>
                      </a:r>
                      <a:endParaRPr/>
                    </a:p>
                  </a:txBody>
                  <a:tcPr marT="91425" marB="91425" marR="91425" marL="91425"/>
                </a:tc>
                <a:tc>
                  <a:txBody>
                    <a:bodyPr/>
                    <a:lstStyle/>
                    <a:p>
                      <a:pPr indent="0" lvl="0" marL="0" rtl="0" algn="l">
                        <a:spcBef>
                          <a:spcPts val="0"/>
                        </a:spcBef>
                        <a:spcAft>
                          <a:spcPts val="0"/>
                        </a:spcAft>
                        <a:buNone/>
                      </a:pPr>
                      <a:r>
                        <a:rPr lang="en"/>
                        <a:t>Person</a:t>
                      </a:r>
                      <a:endParaRPr/>
                    </a:p>
                  </a:txBody>
                  <a:tcPr marT="91425" marB="91425" marR="91425" marL="91425"/>
                </a:tc>
                <a:tc>
                  <a:txBody>
                    <a:bodyPr/>
                    <a:lstStyle/>
                    <a:p>
                      <a:pPr indent="0" lvl="0" marL="0" rtl="0" algn="l">
                        <a:spcBef>
                          <a:spcPts val="0"/>
                        </a:spcBef>
                        <a:spcAft>
                          <a:spcPts val="0"/>
                        </a:spcAft>
                        <a:buNone/>
                      </a:pPr>
                      <a:r>
                        <a:rPr lang="en"/>
                        <a:t>Beach</a:t>
                      </a:r>
                      <a:endParaRPr/>
                    </a:p>
                  </a:txBody>
                  <a:tcPr marT="91425" marB="91425" marR="91425" marL="91425"/>
                </a:tc>
              </a:tr>
              <a:tr h="381000">
                <a:tc>
                  <a:txBody>
                    <a:bodyPr/>
                    <a:lstStyle/>
                    <a:p>
                      <a:pPr indent="0" lvl="0" marL="0" rtl="0" algn="l">
                        <a:spcBef>
                          <a:spcPts val="0"/>
                        </a:spcBef>
                        <a:spcAft>
                          <a:spcPts val="0"/>
                        </a:spcAft>
                        <a:buNone/>
                      </a:pPr>
                      <a:r>
                        <a:rPr lang="en"/>
                        <a:t>Forest</a:t>
                      </a:r>
                      <a:endParaRPr/>
                    </a:p>
                  </a:txBody>
                  <a:tcPr marT="91425" marB="91425" marR="91425" marL="91425"/>
                </a:tc>
                <a:tc>
                  <a:txBody>
                    <a:bodyPr/>
                    <a:lstStyle/>
                    <a:p>
                      <a:pPr indent="0" lvl="0" marL="0" rtl="0" algn="l">
                        <a:spcBef>
                          <a:spcPts val="0"/>
                        </a:spcBef>
                        <a:spcAft>
                          <a:spcPts val="0"/>
                        </a:spcAft>
                        <a:buNone/>
                      </a:pPr>
                      <a:r>
                        <a:rPr lang="en"/>
                        <a:t>Mountain</a:t>
                      </a:r>
                      <a:endParaRPr/>
                    </a:p>
                  </a:txBody>
                  <a:tcPr marT="91425" marB="91425" marR="91425" marL="91425"/>
                </a:tc>
                <a:tc>
                  <a:txBody>
                    <a:bodyPr/>
                    <a:lstStyle/>
                    <a:p>
                      <a:pPr indent="0" lvl="0" marL="0" rtl="0" algn="l">
                        <a:spcBef>
                          <a:spcPts val="0"/>
                        </a:spcBef>
                        <a:spcAft>
                          <a:spcPts val="0"/>
                        </a:spcAft>
                        <a:buNone/>
                      </a:pPr>
                      <a:r>
                        <a:rPr lang="en"/>
                        <a:t>Road</a:t>
                      </a:r>
                      <a:endParaRPr/>
                    </a:p>
                  </a:txBody>
                  <a:tcPr marT="91425" marB="91425" marR="91425" marL="91425"/>
                </a:tc>
              </a:tr>
              <a:tr h="381000">
                <a:tc>
                  <a:txBody>
                    <a:bodyPr/>
                    <a:lstStyle/>
                    <a:p>
                      <a:pPr indent="0" lvl="0" marL="0" rtl="0" algn="l">
                        <a:spcBef>
                          <a:spcPts val="0"/>
                        </a:spcBef>
                        <a:spcAft>
                          <a:spcPts val="0"/>
                        </a:spcAft>
                        <a:buNone/>
                      </a:pPr>
                      <a:r>
                        <a:rPr lang="en"/>
                        <a:t>Building</a:t>
                      </a:r>
                      <a:endParaRPr/>
                    </a:p>
                  </a:txBody>
                  <a:tcPr marT="91425" marB="91425" marR="91425" marL="91425"/>
                </a:tc>
                <a:tc>
                  <a:txBody>
                    <a:bodyPr/>
                    <a:lstStyle/>
                    <a:p>
                      <a:pPr indent="0" lvl="0" marL="0" rtl="0" algn="l">
                        <a:spcBef>
                          <a:spcPts val="0"/>
                        </a:spcBef>
                        <a:spcAft>
                          <a:spcPts val="0"/>
                        </a:spcAft>
                        <a:buNone/>
                      </a:pPr>
                      <a:r>
                        <a:rPr lang="en"/>
                        <a:t>Snow</a:t>
                      </a:r>
                      <a:endParaRPr/>
                    </a:p>
                  </a:txBody>
                  <a:tcPr marT="91425" marB="91425" marR="91425" marL="91425"/>
                </a:tc>
                <a:tc>
                  <a:txBody>
                    <a:bodyPr/>
                    <a:lstStyle/>
                    <a:p>
                      <a:pPr indent="0" lvl="0" marL="0" rtl="0" algn="l">
                        <a:spcBef>
                          <a:spcPts val="0"/>
                        </a:spcBef>
                        <a:spcAft>
                          <a:spcPts val="0"/>
                        </a:spcAft>
                        <a:buNone/>
                      </a:pPr>
                      <a:r>
                        <a:rPr lang="en"/>
                        <a:t>Island</a:t>
                      </a:r>
                      <a:endParaRPr/>
                    </a:p>
                  </a:txBody>
                  <a:tcPr marT="91425" marB="91425" marR="91425" marL="91425"/>
                </a:tc>
              </a:tr>
            </a:tbl>
          </a:graphicData>
        </a:graphic>
      </p:graphicFrame>
      <p:graphicFrame>
        <p:nvGraphicFramePr>
          <p:cNvPr id="100" name="Google Shape;100;p19"/>
          <p:cNvGraphicFramePr/>
          <p:nvPr/>
        </p:nvGraphicFramePr>
        <p:xfrm>
          <a:off x="952500" y="3182375"/>
          <a:ext cx="3000000" cy="3000000"/>
        </p:xfrm>
        <a:graphic>
          <a:graphicData uri="http://schemas.openxmlformats.org/drawingml/2006/table">
            <a:tbl>
              <a:tblPr>
                <a:noFill/>
                <a:tableStyleId>{8BBA5F1A-B10C-4012-AE3F-9AF9AA5FDBFB}</a:tableStyleId>
              </a:tblPr>
              <a:tblGrid>
                <a:gridCol w="2413000"/>
                <a:gridCol w="2413000"/>
                <a:gridCol w="2413000"/>
              </a:tblGrid>
              <a:tr h="381000">
                <a:tc>
                  <a:txBody>
                    <a:bodyPr/>
                    <a:lstStyle/>
                    <a:p>
                      <a:pPr indent="0" lvl="0" marL="0" rtl="0" algn="l">
                        <a:spcBef>
                          <a:spcPts val="0"/>
                        </a:spcBef>
                        <a:spcAft>
                          <a:spcPts val="0"/>
                        </a:spcAft>
                        <a:buNone/>
                      </a:pPr>
                      <a:r>
                        <a:rPr lang="en"/>
                        <a:t>Boat</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Volcano</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Airplane</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t>Billboard</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Car</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t>Cow</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t>Something you’ve never seen before</a:t>
                      </a:r>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en"/>
                        <a:t>Something you see everyday</a:t>
                      </a:r>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en"/>
                        <a:t>Somewhere new</a:t>
                      </a:r>
                      <a:endParaRPr/>
                    </a:p>
                  </a:txBody>
                  <a:tcPr marT="91425" marB="91425" marR="91425" marL="91425">
                    <a:lnT cap="flat" cmpd="sng" w="9525">
                      <a:solidFill>
                        <a:srgbClr val="9E9E9E"/>
                      </a:solidFill>
                      <a:prstDash val="solid"/>
                      <a:round/>
                      <a:headEnd len="sm" w="sm" type="none"/>
                      <a:tailEnd len="sm" w="sm" type="none"/>
                    </a:lnT>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20"/>
          <p:cNvSpPr txBox="1"/>
          <p:nvPr>
            <p:ph type="title"/>
          </p:nvPr>
        </p:nvSpPr>
        <p:spPr>
          <a:xfrm>
            <a:off x="311700" y="3128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1155CC"/>
                </a:solidFill>
                <a:latin typeface="Pacifico"/>
                <a:ea typeface="Pacifico"/>
                <a:cs typeface="Pacifico"/>
                <a:sym typeface="Pacifico"/>
              </a:rPr>
              <a:t>Example Adventures</a:t>
            </a:r>
            <a:endParaRPr>
              <a:solidFill>
                <a:srgbClr val="1155CC"/>
              </a:solidFill>
              <a:latin typeface="Pacifico"/>
              <a:ea typeface="Pacifico"/>
              <a:cs typeface="Pacifico"/>
              <a:sym typeface="Pacifico"/>
            </a:endParaRPr>
          </a:p>
        </p:txBody>
      </p:sp>
      <p:sp>
        <p:nvSpPr>
          <p:cNvPr id="106" name="Google Shape;106;p20"/>
          <p:cNvSpPr txBox="1"/>
          <p:nvPr>
            <p:ph idx="1" type="body"/>
          </p:nvPr>
        </p:nvSpPr>
        <p:spPr>
          <a:xfrm>
            <a:off x="311700" y="1152475"/>
            <a:ext cx="1065300" cy="437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Cyprus</a:t>
            </a:r>
            <a:endParaRPr/>
          </a:p>
        </p:txBody>
      </p:sp>
      <p:pic>
        <p:nvPicPr>
          <p:cNvPr id="107" name="Google Shape;107;p20"/>
          <p:cNvPicPr preferRelativeResize="0"/>
          <p:nvPr/>
        </p:nvPicPr>
        <p:blipFill>
          <a:blip r:embed="rId3">
            <a:alphaModFix/>
          </a:blip>
          <a:stretch>
            <a:fillRect/>
          </a:stretch>
        </p:blipFill>
        <p:spPr>
          <a:xfrm>
            <a:off x="1452375" y="1017726"/>
            <a:ext cx="3835824" cy="1776774"/>
          </a:xfrm>
          <a:prstGeom prst="rect">
            <a:avLst/>
          </a:prstGeom>
          <a:noFill/>
          <a:ln>
            <a:noFill/>
          </a:ln>
        </p:spPr>
      </p:pic>
      <p:pic>
        <p:nvPicPr>
          <p:cNvPr id="108" name="Google Shape;108;p20"/>
          <p:cNvPicPr preferRelativeResize="0"/>
          <p:nvPr/>
        </p:nvPicPr>
        <p:blipFill>
          <a:blip r:embed="rId4">
            <a:alphaModFix/>
          </a:blip>
          <a:stretch>
            <a:fillRect/>
          </a:stretch>
        </p:blipFill>
        <p:spPr>
          <a:xfrm>
            <a:off x="1954650" y="2926650"/>
            <a:ext cx="4455394" cy="2044202"/>
          </a:xfrm>
          <a:prstGeom prst="rect">
            <a:avLst/>
          </a:prstGeom>
          <a:noFill/>
          <a:ln>
            <a:noFill/>
          </a:ln>
        </p:spPr>
      </p:pic>
      <p:sp>
        <p:nvSpPr>
          <p:cNvPr id="109" name="Google Shape;109;p20"/>
          <p:cNvSpPr txBox="1"/>
          <p:nvPr/>
        </p:nvSpPr>
        <p:spPr>
          <a:xfrm>
            <a:off x="6723975" y="3629850"/>
            <a:ext cx="2693400" cy="63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666666"/>
                </a:solidFill>
              </a:rPr>
              <a:t>Galápagos Islands</a:t>
            </a:r>
            <a:endParaRPr sz="1800">
              <a:solidFill>
                <a:srgbClr val="666666"/>
              </a:solidFill>
            </a:endParaRPr>
          </a:p>
          <a:p>
            <a:pPr indent="0" lvl="0" marL="0" rtl="0" algn="l">
              <a:spcBef>
                <a:spcPts val="0"/>
              </a:spcBef>
              <a:spcAft>
                <a:spcPts val="0"/>
              </a:spcAft>
              <a:buNone/>
            </a:pPr>
            <a:r>
              <a:rPr lang="en">
                <a:solidFill>
                  <a:srgbClr val="666666"/>
                </a:solidFill>
              </a:rPr>
              <a:t>Look at the tortoises!</a:t>
            </a:r>
            <a:endParaRPr>
              <a:solidFill>
                <a:srgbClr val="666666"/>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1"/>
          <p:cNvSpPr txBox="1"/>
          <p:nvPr>
            <p:ph type="title"/>
          </p:nvPr>
        </p:nvSpPr>
        <p:spPr>
          <a:xfrm>
            <a:off x="311700" y="366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1155CC"/>
                </a:solidFill>
                <a:latin typeface="Pacifico"/>
                <a:ea typeface="Pacifico"/>
                <a:cs typeface="Pacifico"/>
                <a:sym typeface="Pacifico"/>
              </a:rPr>
              <a:t>More Example Adventures</a:t>
            </a:r>
            <a:endParaRPr>
              <a:solidFill>
                <a:srgbClr val="1155CC"/>
              </a:solidFill>
              <a:latin typeface="Pacifico"/>
              <a:ea typeface="Pacifico"/>
              <a:cs typeface="Pacifico"/>
              <a:sym typeface="Pacifico"/>
            </a:endParaRPr>
          </a:p>
        </p:txBody>
      </p:sp>
      <p:sp>
        <p:nvSpPr>
          <p:cNvPr id="115" name="Google Shape;115;p21"/>
          <p:cNvSpPr txBox="1"/>
          <p:nvPr>
            <p:ph idx="1" type="body"/>
          </p:nvPr>
        </p:nvSpPr>
        <p:spPr>
          <a:xfrm>
            <a:off x="311700" y="1152475"/>
            <a:ext cx="1622100" cy="993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t>Penguins!</a:t>
            </a:r>
            <a:endParaRPr/>
          </a:p>
          <a:p>
            <a:pPr indent="0" lvl="0" marL="0" rtl="0" algn="l">
              <a:lnSpc>
                <a:spcPct val="100000"/>
              </a:lnSpc>
              <a:spcBef>
                <a:spcPts val="1600"/>
              </a:spcBef>
              <a:spcAft>
                <a:spcPts val="1600"/>
              </a:spcAft>
              <a:buNone/>
            </a:pPr>
            <a:r>
              <a:rPr lang="en"/>
              <a:t>In Antartica</a:t>
            </a:r>
            <a:endParaRPr/>
          </a:p>
        </p:txBody>
      </p:sp>
      <p:pic>
        <p:nvPicPr>
          <p:cNvPr id="116" name="Google Shape;116;p21"/>
          <p:cNvPicPr preferRelativeResize="0"/>
          <p:nvPr/>
        </p:nvPicPr>
        <p:blipFill>
          <a:blip r:embed="rId3">
            <a:alphaModFix/>
          </a:blip>
          <a:stretch>
            <a:fillRect/>
          </a:stretch>
        </p:blipFill>
        <p:spPr>
          <a:xfrm>
            <a:off x="1870800" y="1101850"/>
            <a:ext cx="4163698" cy="1953826"/>
          </a:xfrm>
          <a:prstGeom prst="rect">
            <a:avLst/>
          </a:prstGeom>
          <a:noFill/>
          <a:ln>
            <a:noFill/>
          </a:ln>
        </p:spPr>
      </p:pic>
      <p:pic>
        <p:nvPicPr>
          <p:cNvPr id="117" name="Google Shape;117;p21"/>
          <p:cNvPicPr preferRelativeResize="0"/>
          <p:nvPr/>
        </p:nvPicPr>
        <p:blipFill>
          <a:blip r:embed="rId4">
            <a:alphaModFix/>
          </a:blip>
          <a:stretch>
            <a:fillRect/>
          </a:stretch>
        </p:blipFill>
        <p:spPr>
          <a:xfrm>
            <a:off x="2633137" y="3218201"/>
            <a:ext cx="3877731" cy="1783026"/>
          </a:xfrm>
          <a:prstGeom prst="rect">
            <a:avLst/>
          </a:prstGeom>
          <a:noFill/>
          <a:ln>
            <a:noFill/>
          </a:ln>
        </p:spPr>
      </p:pic>
      <p:sp>
        <p:nvSpPr>
          <p:cNvPr id="118" name="Google Shape;118;p21"/>
          <p:cNvSpPr txBox="1"/>
          <p:nvPr/>
        </p:nvSpPr>
        <p:spPr>
          <a:xfrm>
            <a:off x="6554100" y="3624750"/>
            <a:ext cx="2278200" cy="39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666666"/>
                </a:solidFill>
              </a:rPr>
              <a:t>Mountains in Norway</a:t>
            </a:r>
            <a:endParaRPr sz="1600">
              <a:solidFill>
                <a:srgbClr val="666666"/>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