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T Sans Narrow"/>
      <p:regular r:id="rId16"/>
      <p:bold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Narrow-bold.fntdata"/><Relationship Id="rId16" Type="http://schemas.openxmlformats.org/officeDocument/2006/relationships/font" Target="fonts/PTSansNarrow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b3b8dd8a2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9b3b8dd8a2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b3b8dd8a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b3b8dd8a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b3b8dd8a2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b3b8dd8a2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b3b8dd8a2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b3b8dd8a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b3b8dd8a2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b3b8dd8a2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b3b8dd8a2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b3b8dd8a2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b3b8dd8a2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b3b8dd8a2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b3b8dd8a2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b3b8dd8a2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b3b8dd8a2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9b3b8dd8a2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kXhJ3hHK9hQ" TargetMode="External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5231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Epistemology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How do we know what we know?</a:t>
            </a:r>
            <a:endParaRPr sz="21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286350" y="2686300"/>
            <a:ext cx="8571300" cy="228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>
                <a:solidFill>
                  <a:schemeClr val="lt1"/>
                </a:solidFill>
              </a:rPr>
              <a:t>… and can you even truly </a:t>
            </a:r>
            <a:r>
              <a:rPr i="1" lang="en" sz="5600">
                <a:solidFill>
                  <a:schemeClr val="lt1"/>
                </a:solidFill>
              </a:rPr>
              <a:t>know</a:t>
            </a:r>
            <a:r>
              <a:rPr lang="en" sz="5600">
                <a:solidFill>
                  <a:schemeClr val="lt1"/>
                </a:solidFill>
              </a:rPr>
              <a:t> what knowledge is?</a:t>
            </a:r>
            <a:endParaRPr sz="5600">
              <a:solidFill>
                <a:schemeClr val="lt1"/>
              </a:solidFill>
            </a:endParaRPr>
          </a:p>
        </p:txBody>
      </p:sp>
      <p:sp>
        <p:nvSpPr>
          <p:cNvPr id="122" name="Google Shape;122;p22"/>
          <p:cNvSpPr txBox="1"/>
          <p:nvPr>
            <p:ph type="title"/>
          </p:nvPr>
        </p:nvSpPr>
        <p:spPr>
          <a:xfrm>
            <a:off x="286350" y="970425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>
                <a:solidFill>
                  <a:schemeClr val="accent3"/>
                </a:solidFill>
              </a:rPr>
              <a:t>So, what is knowledge?</a:t>
            </a:r>
            <a:endParaRPr sz="56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7498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What is Epistemology?</a:t>
            </a:r>
            <a:endParaRPr sz="4000"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spcBef>
                <a:spcPts val="1600"/>
              </a:spcBef>
              <a:spcAft>
                <a:spcPts val="0"/>
              </a:spcAft>
              <a:buSzPts val="2300"/>
              <a:buChar char="-"/>
            </a:pPr>
            <a:r>
              <a:rPr lang="en" sz="2300"/>
              <a:t>Episteme (Greek: επιστημη) = knowledge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en" sz="2300"/>
              <a:t>Logia (Greek: λογια) = study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… The study of knowledge!</a:t>
            </a:r>
            <a:endParaRPr sz="2300"/>
          </a:p>
        </p:txBody>
      </p:sp>
      <p:pic>
        <p:nvPicPr>
          <p:cNvPr id="74" name="Google Shape;74;p14"/>
          <p:cNvPicPr preferRelativeResize="0"/>
          <p:nvPr/>
        </p:nvPicPr>
        <p:blipFill rotWithShape="1">
          <a:blip r:embed="rId3">
            <a:alphaModFix/>
          </a:blip>
          <a:srcRect b="15341" l="0" r="0" t="12257"/>
          <a:stretch/>
        </p:blipFill>
        <p:spPr>
          <a:xfrm>
            <a:off x="4872875" y="2589525"/>
            <a:ext cx="2924850" cy="228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5212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Quick Think-To-Yourself Activity!</a:t>
            </a:r>
            <a:endParaRPr sz="4100"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311700" y="17235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Can you think of 3 things you know? </a:t>
            </a:r>
            <a:r>
              <a:rPr lang="en" sz="1500"/>
              <a:t>(write them down if you want!)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What about 3 things you </a:t>
            </a:r>
            <a:r>
              <a:rPr b="1" lang="en" sz="2100"/>
              <a:t>think</a:t>
            </a:r>
            <a:r>
              <a:rPr lang="en" sz="2100"/>
              <a:t> you know?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3 things you </a:t>
            </a:r>
            <a:r>
              <a:rPr b="1" lang="en" sz="2100"/>
              <a:t>believe</a:t>
            </a:r>
            <a:r>
              <a:rPr lang="en" sz="2100"/>
              <a:t>?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100"/>
              <a:t>Now, something you </a:t>
            </a:r>
            <a:r>
              <a:rPr b="1" lang="en" sz="2100"/>
              <a:t>know</a:t>
            </a:r>
            <a:r>
              <a:rPr lang="en" sz="2100"/>
              <a:t> that you </a:t>
            </a:r>
            <a:r>
              <a:rPr b="1" lang="en" sz="2100"/>
              <a:t>don’t know</a:t>
            </a:r>
            <a:r>
              <a:rPr lang="en" sz="2100"/>
              <a:t>?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3688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Discuss!</a:t>
            </a:r>
            <a:endParaRPr sz="5200"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494925"/>
            <a:ext cx="8520600" cy="319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Find a classmate, family member, anyone! Share your ideas!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What are the differences between your </a:t>
            </a:r>
            <a:r>
              <a:rPr b="1" lang="en" sz="2400"/>
              <a:t>beliefs</a:t>
            </a:r>
            <a:r>
              <a:rPr lang="en" sz="2400"/>
              <a:t> and your </a:t>
            </a:r>
            <a:r>
              <a:rPr b="1" lang="en" sz="2400"/>
              <a:t>knowledge</a:t>
            </a:r>
            <a:r>
              <a:rPr lang="en" sz="2400"/>
              <a:t>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What makes something a belief and not absolute knowledge?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Brainstorm!</a:t>
            </a:r>
            <a:endParaRPr sz="4100"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996675"/>
            <a:ext cx="8520600" cy="1572900"/>
          </a:xfrm>
          <a:prstGeom prst="rect">
            <a:avLst/>
          </a:prstGeom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300"/>
              <a:t>Come up with some criteria that something must meet for it to be considered knowledge. Write it down!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the Philosophers Say?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Traditionally</a:t>
            </a:r>
            <a:r>
              <a:rPr lang="en" sz="2000"/>
              <a:t>, knowledge has been defined as </a:t>
            </a:r>
            <a:r>
              <a:rPr b="1" lang="en" sz="2000">
                <a:solidFill>
                  <a:schemeClr val="accent4"/>
                </a:solidFill>
              </a:rPr>
              <a:t>Justified True Belief</a:t>
            </a:r>
            <a:r>
              <a:rPr lang="en" sz="2000"/>
              <a:t>.</a:t>
            </a:r>
            <a:endParaRPr sz="2000"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4"/>
                </a:solidFill>
              </a:rPr>
              <a:t>Justified:</a:t>
            </a:r>
            <a:r>
              <a:rPr b="1" lang="en" sz="2000">
                <a:solidFill>
                  <a:schemeClr val="accent5"/>
                </a:solidFill>
              </a:rPr>
              <a:t> </a:t>
            </a:r>
            <a:r>
              <a:rPr lang="en" sz="2000"/>
              <a:t>because you have some evidence to support it</a:t>
            </a:r>
            <a:endParaRPr sz="2000"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accent4"/>
                </a:solidFill>
              </a:rPr>
              <a:t>True:</a:t>
            </a:r>
            <a:r>
              <a:rPr b="1" lang="en" sz="2000">
                <a:solidFill>
                  <a:schemeClr val="accent5"/>
                </a:solidFill>
              </a:rPr>
              <a:t> </a:t>
            </a:r>
            <a:r>
              <a:rPr lang="en" sz="2000"/>
              <a:t>because it aligns with reality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Do your examples from </a:t>
            </a:r>
            <a:r>
              <a:rPr lang="en" sz="2000"/>
              <a:t>earlier</a:t>
            </a:r>
            <a:r>
              <a:rPr lang="en" sz="2000"/>
              <a:t> fit this definition? Do you agree with this definition of knowledge? Why or why not?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1530150"/>
            <a:ext cx="8520600" cy="1778400"/>
          </a:xfrm>
          <a:prstGeom prst="rect">
            <a:avLst/>
          </a:prstGeom>
          <a:ln cap="flat" cmpd="sng" w="285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a quiet place and watch the video clip on the next slide! </a:t>
            </a:r>
            <a:r>
              <a:rPr lang="en" sz="2000"/>
              <a:t>(it’s supposed to start at 5:44 and end at 8:42)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On today’s episode...CATS. Also: Hank talks about some philosophy stuff, like a few of the key concepts philosophers use when discussing belief and knowledge, such as what defines an assertion and a proposition, and that belief is a kind of propositional attitude. Hank also discusses forms of justification and the traditional definition of knowledge, which Edmund Gettier just totally messed with, using his Gettier cases.&#10;&#10;Many thanks to Index the cat for his patience in the filming of this episode.&#10;&#10;--&#10;&#10;PBS Digital Studios wants to get to know you better! If you have 10 minutes, we'd really appreciate it AND you'll be entered for a chance to win a t-shirt! https://www.surveymonkey.com/r/pbsds2016&#10;&#10;--&#10;&#10;Images and video via VideoBlocks or Wikimedia Commons, licensed under Creative Commons by 4.0: https://creativecommons.org/licenses/by/4.0/&#10;“Ancient Aliens” copyright 2010 The History Channel&#10;Classroom image via Public Domain Images http://www.public-domain-image.com/&#10;&#10;--&#10;&#10;Produced in collaboration with PBS Digital Studios: http://youtube.com/pbsdigitalstudios&#10;&#10;Crash Course Philosophy is sponsored by Squarespace.&#10;http://www.squarespace.com/crashcourse&#10;&#10;--&#10;&#10;Want to find Crash Course elsewhere on the internet?&#10;Facebook - http://www.facebook.com/YouTubeCrashC...&#10;Twitter - http://www.twitter.com/TheCrashCourse&#10;Tumblr - http://thecrashcourse.tumblr.com &#10;Support CrashCourse on Patreon: http://www.patreon.com/crashcourse&#10;&#10;CC Kids: http://www.youtube.com/crashcoursekids" id="110" name="Google Shape;110;p20" title="The Meaning of Knowledge: Crash Course Philosophy #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6376" y="445025"/>
            <a:ext cx="5498658" cy="41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Come up with some Gettier examples of your own!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80575" y="1343275"/>
            <a:ext cx="8520600" cy="272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Reminder: A Gettier example is a situation in which someone can have </a:t>
            </a:r>
            <a:r>
              <a:rPr b="1" lang="en" sz="2000">
                <a:solidFill>
                  <a:schemeClr val="accent4"/>
                </a:solidFill>
              </a:rPr>
              <a:t>justified true belief </a:t>
            </a:r>
            <a:r>
              <a:rPr lang="en" sz="2000"/>
              <a:t>but </a:t>
            </a:r>
            <a:r>
              <a:rPr b="1" lang="en" sz="2000"/>
              <a:t>not </a:t>
            </a:r>
            <a:r>
              <a:rPr lang="en" sz="2000"/>
              <a:t>knowledge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Have fun with it! How creative can you get? Can you think of one that applies to your own life?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