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Itim" pitchFamily="2" charset="-34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ley Nichols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>
      <p:cViewPr varScale="1">
        <p:scale>
          <a:sx n="120" d="100"/>
          <a:sy n="120" d="100"/>
        </p:scale>
        <p:origin x="200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c55dc621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c55dc621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55dc621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c55dc621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c55dc621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c55dc621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6f91993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6f91993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c55dc621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c55dc621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b523201f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b523201f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b523201f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b523201f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55dc621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55dc621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c55dc621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c55dc621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c55dc62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c55dc62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523201f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b523201f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c55dc62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c55dc62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700"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LSHlNVfOlORunNVFQlEgMduD5bqKFTR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rive.google.com/file/d/143zkfk0J8YoqTIWq2QxrAQxTN4DQ2jFh/view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430700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Intonation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502800"/>
            <a:ext cx="3485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Georgia"/>
                <a:ea typeface="Georgia"/>
                <a:cs typeface="Georgia"/>
                <a:sym typeface="Georgia"/>
              </a:rPr>
              <a:t>How do we say words differently?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90525" y="4642450"/>
            <a:ext cx="6012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D1DC"/>
                </a:solidFill>
                <a:latin typeface="Georgia"/>
                <a:ea typeface="Georgia"/>
                <a:cs typeface="Georgia"/>
                <a:sym typeface="Georgia"/>
              </a:rPr>
              <a:t>A K-12 Philosophy lesson on Language and Thought</a:t>
            </a:r>
            <a:endParaRPr>
              <a:solidFill>
                <a:srgbClr val="EAD1D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225" y="885325"/>
            <a:ext cx="4364325" cy="29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ctrTitle"/>
          </p:nvPr>
        </p:nvSpPr>
        <p:spPr>
          <a:xfrm>
            <a:off x="390525" y="861975"/>
            <a:ext cx="8753400" cy="18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Intonation and Expression</a:t>
            </a:r>
            <a:endParaRPr sz="4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Activity 2: </a:t>
            </a:r>
            <a:endParaRPr sz="43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1"/>
          </p:nvPr>
        </p:nvSpPr>
        <p:spPr>
          <a:xfrm>
            <a:off x="390525" y="2789125"/>
            <a:ext cx="8222100" cy="1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Say the following phrases aloud, emphasizing the capitalized word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Mark with arrows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where your pitch changes!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460950" y="873625"/>
            <a:ext cx="8222100" cy="30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tim"/>
              <a:buChar char="●"/>
            </a:pPr>
            <a:r>
              <a:rPr lang="en" sz="30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What DID you see?</a:t>
            </a: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tim"/>
              <a:buChar char="●"/>
            </a:pPr>
            <a:r>
              <a:rPr lang="en" sz="30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WHAT did you see?</a:t>
            </a: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tim"/>
              <a:buChar char="●"/>
            </a:pPr>
            <a:r>
              <a:rPr lang="en" sz="30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What did YOU see?</a:t>
            </a: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tim"/>
              <a:buChar char="●"/>
            </a:pPr>
            <a:r>
              <a:rPr lang="en" sz="30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What did you SEE?</a:t>
            </a:r>
            <a:endParaRPr sz="30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5404850" y="733850"/>
            <a:ext cx="2527800" cy="2248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Notice how your voice </a:t>
            </a:r>
            <a:r>
              <a:rPr lang="en" sz="1600" b="1" i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rises and falls</a:t>
            </a:r>
            <a:r>
              <a:rPr lang="en" sz="1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 in pitch as you say each phrase</a:t>
            </a:r>
            <a:endParaRPr sz="16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300" y="4174773"/>
            <a:ext cx="1025650" cy="482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3"/>
          <p:cNvGrpSpPr/>
          <p:nvPr/>
        </p:nvGrpSpPr>
        <p:grpSpPr>
          <a:xfrm>
            <a:off x="1783200" y="1494496"/>
            <a:ext cx="850325" cy="276125"/>
            <a:chOff x="2341350" y="3403046"/>
            <a:chExt cx="850325" cy="276125"/>
          </a:xfrm>
        </p:grpSpPr>
        <p:sp>
          <p:nvSpPr>
            <p:cNvPr id="149" name="Google Shape;149;p23"/>
            <p:cNvSpPr/>
            <p:nvPr/>
          </p:nvSpPr>
          <p:spPr>
            <a:xfrm>
              <a:off x="2341350" y="3403046"/>
              <a:ext cx="850325" cy="276125"/>
            </a:xfrm>
            <a:custGeom>
              <a:avLst/>
              <a:gdLst/>
              <a:ahLst/>
              <a:cxnLst/>
              <a:rect l="l" t="t" r="r" b="b"/>
              <a:pathLst>
                <a:path w="34013" h="11045" extrusionOk="0">
                  <a:moveTo>
                    <a:pt x="0" y="11045"/>
                  </a:moveTo>
                  <a:cubicBezTo>
                    <a:pt x="7222" y="5025"/>
                    <a:pt x="16872" y="-1511"/>
                    <a:pt x="26092" y="329"/>
                  </a:cubicBezTo>
                  <a:cubicBezTo>
                    <a:pt x="29975" y="1104"/>
                    <a:pt x="32242" y="5639"/>
                    <a:pt x="34013" y="9181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23"/>
            <p:cNvSpPr/>
            <p:nvPr/>
          </p:nvSpPr>
          <p:spPr>
            <a:xfrm>
              <a:off x="3018400" y="3471225"/>
              <a:ext cx="173275" cy="139775"/>
            </a:xfrm>
            <a:custGeom>
              <a:avLst/>
              <a:gdLst/>
              <a:ahLst/>
              <a:cxnLst/>
              <a:rect l="l" t="t" r="r" b="b"/>
              <a:pathLst>
                <a:path w="6931" h="5591" extrusionOk="0">
                  <a:moveTo>
                    <a:pt x="0" y="3262"/>
                  </a:moveTo>
                  <a:cubicBezTo>
                    <a:pt x="2121" y="3686"/>
                    <a:pt x="3894" y="5591"/>
                    <a:pt x="6057" y="5591"/>
                  </a:cubicBezTo>
                  <a:cubicBezTo>
                    <a:pt x="7921" y="5591"/>
                    <a:pt x="6057" y="1864"/>
                    <a:pt x="6057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1" name="Google Shape;151;p23"/>
          <p:cNvGrpSpPr/>
          <p:nvPr/>
        </p:nvGrpSpPr>
        <p:grpSpPr>
          <a:xfrm>
            <a:off x="2470450" y="3381521"/>
            <a:ext cx="850325" cy="276125"/>
            <a:chOff x="2341350" y="3403046"/>
            <a:chExt cx="850325" cy="276125"/>
          </a:xfrm>
        </p:grpSpPr>
        <p:sp>
          <p:nvSpPr>
            <p:cNvPr id="152" name="Google Shape;152;p23"/>
            <p:cNvSpPr/>
            <p:nvPr/>
          </p:nvSpPr>
          <p:spPr>
            <a:xfrm>
              <a:off x="2341350" y="3403046"/>
              <a:ext cx="850325" cy="276125"/>
            </a:xfrm>
            <a:custGeom>
              <a:avLst/>
              <a:gdLst/>
              <a:ahLst/>
              <a:cxnLst/>
              <a:rect l="l" t="t" r="r" b="b"/>
              <a:pathLst>
                <a:path w="34013" h="11045" extrusionOk="0">
                  <a:moveTo>
                    <a:pt x="0" y="11045"/>
                  </a:moveTo>
                  <a:cubicBezTo>
                    <a:pt x="7222" y="5025"/>
                    <a:pt x="16872" y="-1511"/>
                    <a:pt x="26092" y="329"/>
                  </a:cubicBezTo>
                  <a:cubicBezTo>
                    <a:pt x="29975" y="1104"/>
                    <a:pt x="32242" y="5639"/>
                    <a:pt x="34013" y="9181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3" name="Google Shape;153;p23"/>
            <p:cNvSpPr/>
            <p:nvPr/>
          </p:nvSpPr>
          <p:spPr>
            <a:xfrm>
              <a:off x="3018400" y="3471225"/>
              <a:ext cx="173275" cy="139775"/>
            </a:xfrm>
            <a:custGeom>
              <a:avLst/>
              <a:gdLst/>
              <a:ahLst/>
              <a:cxnLst/>
              <a:rect l="l" t="t" r="r" b="b"/>
              <a:pathLst>
                <a:path w="6931" h="5591" extrusionOk="0">
                  <a:moveTo>
                    <a:pt x="0" y="3262"/>
                  </a:moveTo>
                  <a:cubicBezTo>
                    <a:pt x="2121" y="3686"/>
                    <a:pt x="3894" y="5591"/>
                    <a:pt x="6057" y="5591"/>
                  </a:cubicBezTo>
                  <a:cubicBezTo>
                    <a:pt x="7921" y="5591"/>
                    <a:pt x="6057" y="1864"/>
                    <a:pt x="6057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54" name="Google Shape;154;p23"/>
          <p:cNvGrpSpPr/>
          <p:nvPr/>
        </p:nvGrpSpPr>
        <p:grpSpPr>
          <a:xfrm>
            <a:off x="1072650" y="2433683"/>
            <a:ext cx="850325" cy="276125"/>
            <a:chOff x="2341350" y="3403046"/>
            <a:chExt cx="850325" cy="276125"/>
          </a:xfrm>
        </p:grpSpPr>
        <p:sp>
          <p:nvSpPr>
            <p:cNvPr id="155" name="Google Shape;155;p23"/>
            <p:cNvSpPr/>
            <p:nvPr/>
          </p:nvSpPr>
          <p:spPr>
            <a:xfrm>
              <a:off x="2341350" y="3403046"/>
              <a:ext cx="850325" cy="276125"/>
            </a:xfrm>
            <a:custGeom>
              <a:avLst/>
              <a:gdLst/>
              <a:ahLst/>
              <a:cxnLst/>
              <a:rect l="l" t="t" r="r" b="b"/>
              <a:pathLst>
                <a:path w="34013" h="11045" extrusionOk="0">
                  <a:moveTo>
                    <a:pt x="0" y="11045"/>
                  </a:moveTo>
                  <a:cubicBezTo>
                    <a:pt x="7222" y="5025"/>
                    <a:pt x="16872" y="-1511"/>
                    <a:pt x="26092" y="329"/>
                  </a:cubicBezTo>
                  <a:cubicBezTo>
                    <a:pt x="29975" y="1104"/>
                    <a:pt x="32242" y="5639"/>
                    <a:pt x="34013" y="9181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23"/>
            <p:cNvSpPr/>
            <p:nvPr/>
          </p:nvSpPr>
          <p:spPr>
            <a:xfrm>
              <a:off x="3018400" y="3471225"/>
              <a:ext cx="173275" cy="139775"/>
            </a:xfrm>
            <a:custGeom>
              <a:avLst/>
              <a:gdLst/>
              <a:ahLst/>
              <a:cxnLst/>
              <a:rect l="l" t="t" r="r" b="b"/>
              <a:pathLst>
                <a:path w="6931" h="5591" extrusionOk="0">
                  <a:moveTo>
                    <a:pt x="0" y="3262"/>
                  </a:moveTo>
                  <a:cubicBezTo>
                    <a:pt x="2121" y="3686"/>
                    <a:pt x="3894" y="5591"/>
                    <a:pt x="6057" y="5591"/>
                  </a:cubicBezTo>
                  <a:cubicBezTo>
                    <a:pt x="7921" y="5591"/>
                    <a:pt x="6057" y="1864"/>
                    <a:pt x="6057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57" name="Google Shape;157;p23"/>
          <p:cNvSpPr txBox="1"/>
          <p:nvPr/>
        </p:nvSpPr>
        <p:spPr>
          <a:xfrm>
            <a:off x="4810775" y="3381525"/>
            <a:ext cx="4239900" cy="1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Itim"/>
              <a:buChar char="★"/>
            </a:pPr>
            <a:r>
              <a:rPr lang="en" sz="2400" b="1">
                <a:solidFill>
                  <a:schemeClr val="accent4"/>
                </a:solidFill>
                <a:latin typeface="Itim"/>
                <a:ea typeface="Itim"/>
                <a:cs typeface="Itim"/>
                <a:sym typeface="Itim"/>
              </a:rPr>
              <a:t>What are you asking in each phrase?</a:t>
            </a:r>
            <a:endParaRPr sz="2400" b="1">
              <a:solidFill>
                <a:schemeClr val="accent4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l="8698" r="8690" b="10321"/>
          <a:stretch/>
        </p:blipFill>
        <p:spPr>
          <a:xfrm>
            <a:off x="5894175" y="1242598"/>
            <a:ext cx="2393400" cy="265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507975" y="1639875"/>
            <a:ext cx="5316300" cy="2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Char char="●"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How does intonation help us communicate?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tim"/>
              <a:buChar char="●"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How do intonation and expression connect?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60950" y="270075"/>
            <a:ext cx="8222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Written Reflection: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Pick two of the prompts and reflect!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471900" y="1919100"/>
            <a:ext cx="79950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★"/>
            </a:pPr>
            <a:r>
              <a:rPr lang="en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we use pitch in our language, why isn’t talking considered music?</a:t>
            </a: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★"/>
            </a:pPr>
            <a:r>
              <a:rPr lang="en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do you think intonation affects people who are learning the English language?</a:t>
            </a: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eorgia"/>
              <a:buChar char="★"/>
            </a:pPr>
            <a:r>
              <a:rPr lang="en" sz="2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do you think would happen if you went a whole day without using intonation in your speech?</a:t>
            </a:r>
            <a:endParaRPr sz="2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l="8698" r="8690" b="10321"/>
          <a:stretch/>
        </p:blipFill>
        <p:spPr>
          <a:xfrm>
            <a:off x="7338500" y="90224"/>
            <a:ext cx="1275300" cy="141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471900" y="449925"/>
            <a:ext cx="8222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Challenge: Intonation Journal!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9950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Intonation is sometimes tough to notice because we use it so often— 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Step 1: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Make a note of three moments when you notice someone’s intonation, what they meant, and why you think it stuck out to you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Step 2: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Create an “Intonation Journal” and write down your answers: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Rewrite what they said, marking arrows where the pitch changed</a:t>
            </a: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Char char="●"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Respond: What is your relationship to this person? Do you talk in a similar way to them?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Intonation - what is it?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90525" y="2789128"/>
            <a:ext cx="8222100" cy="14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→ the rise and fall of your voice when you speak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1663500" y="1890950"/>
            <a:ext cx="69543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Itim"/>
              <a:buAutoNum type="arabicPeriod"/>
            </a:pPr>
            <a:r>
              <a:rPr lang="en" dirty="0"/>
              <a:t>That’s your cousin?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1663500" y="3417700"/>
            <a:ext cx="58170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That’s my cousin. 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181400" y="364200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Say these two phrases out loud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390525" y="1213550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Write it down!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90525" y="2463650"/>
            <a:ext cx="5981100" cy="14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did you say these two phrases differently?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changed and why?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8698" r="8690" b="10321"/>
          <a:stretch/>
        </p:blipFill>
        <p:spPr>
          <a:xfrm>
            <a:off x="6103750" y="1213550"/>
            <a:ext cx="2393400" cy="265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>
            <a:off x="495500" y="1009225"/>
            <a:ext cx="62535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Font typeface="Itim"/>
              <a:buAutoNum type="arabicPeriod"/>
            </a:pPr>
            <a:r>
              <a:rPr lang="en"/>
              <a:t>That’s your cousin?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2638100" y="3233600"/>
            <a:ext cx="58170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That’s my cousin. </a:t>
            </a:r>
            <a:endParaRPr/>
          </a:p>
        </p:txBody>
      </p:sp>
      <p:cxnSp>
        <p:nvCxnSpPr>
          <p:cNvPr id="97" name="Google Shape;97;p17"/>
          <p:cNvCxnSpPr/>
          <p:nvPr/>
        </p:nvCxnSpPr>
        <p:spPr>
          <a:xfrm>
            <a:off x="5780525" y="4116075"/>
            <a:ext cx="2002200" cy="274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" name="Google Shape;98;p17"/>
          <p:cNvSpPr/>
          <p:nvPr/>
        </p:nvSpPr>
        <p:spPr>
          <a:xfrm>
            <a:off x="6421675" y="663075"/>
            <a:ext cx="2321100" cy="1484400"/>
          </a:xfrm>
          <a:prstGeom prst="wedgeRoundRectCallout">
            <a:avLst>
              <a:gd name="adj1" fmla="val -41827"/>
              <a:gd name="adj2" fmla="val 6726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When we ask a question, our pitch rises at the end </a:t>
            </a:r>
            <a:endParaRPr sz="16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193275" y="2958200"/>
            <a:ext cx="2321100" cy="1484400"/>
          </a:xfrm>
          <a:prstGeom prst="wedgeRoundRectCallout">
            <a:avLst>
              <a:gd name="adj1" fmla="val 35511"/>
              <a:gd name="adj2" fmla="val 71040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When we state something, our pitch falls or stays the same</a:t>
            </a:r>
            <a:endParaRPr sz="160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192" y="1638146"/>
            <a:ext cx="1986383" cy="9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195300" y="335125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exactly is pitch?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195300" y="13956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Georgia"/>
                <a:ea typeface="Georgia"/>
                <a:cs typeface="Georgia"/>
                <a:sym typeface="Georgia"/>
              </a:rPr>
              <a:t>→ The highness or lowness of a tone/sound</a:t>
            </a:r>
            <a:endParaRPr sz="2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834600" y="507450"/>
            <a:ext cx="3410100" cy="2209248"/>
          </a:xfrm>
          <a:prstGeom prst="irregularSeal2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Where have you heard the word pitch before?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332825" y="4045069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Itim"/>
                <a:ea typeface="Itim"/>
                <a:cs typeface="Itim"/>
                <a:sym typeface="Itim"/>
              </a:rPr>
              <a:t>Which pitch is higher? Which is lower?</a:t>
            </a:r>
            <a:endParaRPr sz="2500"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09" name="Google Shape;109;p18" title="New Recording 39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84" y="2119004"/>
            <a:ext cx="1635555" cy="16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 title="New Recording 38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6087" y="2119004"/>
            <a:ext cx="1635575" cy="16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Intonation and Expression</a:t>
            </a:r>
            <a:endParaRPr sz="4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Activity 1</a:t>
            </a:r>
            <a:endParaRPr sz="4300"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390525" y="2789125"/>
            <a:ext cx="8222100" cy="1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Pretend that you are saying the given word to different people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Say the word aloud and once you’re done, reflect on how you said it differently based on who you were “talking” to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4869025" y="151425"/>
            <a:ext cx="1502700" cy="897000"/>
          </a:xfrm>
          <a:prstGeom prst="wedgeEllipseCallout">
            <a:avLst>
              <a:gd name="adj1" fmla="val 34493"/>
              <a:gd name="adj2" fmla="val 7076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6854625" y="465950"/>
            <a:ext cx="1758000" cy="1097100"/>
          </a:xfrm>
          <a:prstGeom prst="wedgeEllipseCallout">
            <a:avLst>
              <a:gd name="adj1" fmla="val -25789"/>
              <a:gd name="adj2" fmla="val 81656"/>
            </a:avLst>
          </a:prstGeom>
          <a:solidFill>
            <a:srgbClr val="96BAF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7769475" y="2063425"/>
            <a:ext cx="1189200" cy="725700"/>
          </a:xfrm>
          <a:prstGeom prst="wedgeEllipseCallout">
            <a:avLst>
              <a:gd name="adj1" fmla="val -33348"/>
              <a:gd name="adj2" fmla="val 6913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26625" y="2080925"/>
            <a:ext cx="4045200" cy="8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“hello” to...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2"/>
          </p:nvPr>
        </p:nvSpPr>
        <p:spPr>
          <a:xfrm>
            <a:off x="4949725" y="465925"/>
            <a:ext cx="3837000" cy="45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Your friend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Your best friend who you haven’t seen for months 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Your worst enemy 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Your teacher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A baby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Itim"/>
              <a:buChar char="●"/>
            </a:pPr>
            <a:r>
              <a:rPr lang="en" sz="1900">
                <a:solidFill>
                  <a:srgbClr val="FFFFFF"/>
                </a:solidFill>
                <a:latin typeface="Itim"/>
                <a:ea typeface="Itim"/>
                <a:cs typeface="Itim"/>
                <a:sym typeface="Itim"/>
              </a:rPr>
              <a:t>A dog</a:t>
            </a:r>
            <a:endParaRPr sz="1900">
              <a:solidFill>
                <a:srgbClr val="FFFFFF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tim"/>
              <a:buChar char="●"/>
            </a:pPr>
            <a:r>
              <a:rPr lang="en" sz="1900">
                <a:latin typeface="Itim"/>
                <a:ea typeface="Itim"/>
                <a:cs typeface="Itim"/>
                <a:sym typeface="Itim"/>
              </a:rPr>
              <a:t>Someone far away in the distance who you can’t quite see</a:t>
            </a:r>
            <a:endParaRPr sz="1900"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300"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2166625" y="65525"/>
            <a:ext cx="2352900" cy="1777800"/>
          </a:xfrm>
          <a:prstGeom prst="cloudCallout">
            <a:avLst>
              <a:gd name="adj1" fmla="val 29211"/>
              <a:gd name="adj2" fmla="val 7015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Remember to talk out loud and pretend that this person is IN FRONT of you!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390525" y="301150"/>
            <a:ext cx="87534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Write it down!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"/>
          </p:nvPr>
        </p:nvSpPr>
        <p:spPr>
          <a:xfrm>
            <a:off x="390525" y="1316350"/>
            <a:ext cx="82221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two were the most different?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Why do you think that is?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did your pitch change with each “hello”?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55200" y="2350450"/>
            <a:ext cx="8433600" cy="19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Choose two people and imagine what would happen if you greeted them in the way that you would greet the other person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○"/>
            </a:pPr>
            <a:r>
              <a:rPr lang="en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Ex. what would happen if you said hello to your teacher like they were a baby?</a:t>
            </a: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l="8698" r="8690" b="10321"/>
          <a:stretch/>
        </p:blipFill>
        <p:spPr>
          <a:xfrm>
            <a:off x="6845376" y="250900"/>
            <a:ext cx="1767249" cy="2049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Macintosh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Itim</vt:lpstr>
      <vt:lpstr>Calibri</vt:lpstr>
      <vt:lpstr>Arial</vt:lpstr>
      <vt:lpstr>Roboto</vt:lpstr>
      <vt:lpstr>Georgia</vt:lpstr>
      <vt:lpstr>Material</vt:lpstr>
      <vt:lpstr>Intonation</vt:lpstr>
      <vt:lpstr>Intonation - what is it?</vt:lpstr>
      <vt:lpstr>That’s your cousin?</vt:lpstr>
      <vt:lpstr>Write it down!</vt:lpstr>
      <vt:lpstr>That’s your cousin?</vt:lpstr>
      <vt:lpstr>What exactly is pitch?</vt:lpstr>
      <vt:lpstr> Intonation and Expression Activity 1</vt:lpstr>
      <vt:lpstr>Say “hello” to...</vt:lpstr>
      <vt:lpstr>Write it down!</vt:lpstr>
      <vt:lpstr>Intonation and Expression Activity 2: </vt:lpstr>
      <vt:lpstr> What DID you see?  WHAT did you see?  What did YOU see?  What did you SEE?</vt:lpstr>
      <vt:lpstr>PowerPoint Presentation</vt:lpstr>
      <vt:lpstr>Written Reflection:  Pick two of the prompts and reflect!</vt:lpstr>
      <vt:lpstr>Challenge: Intonation Journal!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Intonation</dc:title>
  <cp:lastModifiedBy>Eliza Jones</cp:lastModifiedBy>
  <cp:revision>1</cp:revision>
  <dcterms:modified xsi:type="dcterms:W3CDTF">2020-10-23T13:57:05Z</dcterms:modified>
</cp:coreProperties>
</file>