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Comfortaa"/>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5" name="K-12 Philosophy"/>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Comfortaa-regular.fntdata"/><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font" Target="fonts/Comfortaa-bold.fntdata"/><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10-13T03:45:31.445">
    <p:pos x="167" y="1765"/>
    <p:text>Things you think are good or what you think good means?</p:text>
  </p:cm>
  <p:cm authorId="0" idx="2" dt="2020-10-13T03:45:31.445">
    <p:pos x="167" y="1765"/>
    <p:text>Same question for next slide</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0-10-13T03:46:35.674">
    <p:pos x="196" y="280"/>
    <p:text>Last two questions seem a little random</p:text>
  </p:cm>
  <p:cm authorId="0" idx="4" dt="2020-10-13T03:46:03.150">
    <p:pos x="196" y="380"/>
    <p:text>take out with everyone</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5" dt="2020-10-13T03:47:09.660">
    <p:pos x="1613" y="708"/>
    <p:text>I would make the words bigger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a0bdcfeba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a0bdcfeba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a0bdcfeba9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a0bdcfeba9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a0bdcfeba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a0bdcfeba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a0bdcfeba9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a0bdcfeba9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a0bdcfeba9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a0bdcfeba9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a0bdcfeba9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a0bdcfeba9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a0bdcfeba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a0bdcfeba9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a0bdcfeba9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a0bdcfeba9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a0bdcfeba9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a0bdcfeba9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a0bdcfeba9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a0bdcfeba9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comments" Target="../comments/commen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omfortaa"/>
                <a:ea typeface="Comfortaa"/>
                <a:cs typeface="Comfortaa"/>
                <a:sym typeface="Comfortaa"/>
              </a:rPr>
              <a:t>Good, Bad, or Indifferent?</a:t>
            </a:r>
            <a:endParaRPr>
              <a:latin typeface="Comfortaa"/>
              <a:ea typeface="Comfortaa"/>
              <a:cs typeface="Comfortaa"/>
              <a:sym typeface="Comfortaa"/>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Questions on Stoic beliefs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good and bad are things you can control, indifference you cannot</a:t>
            </a:r>
            <a:endParaRPr/>
          </a:p>
        </p:txBody>
      </p:sp>
      <p:sp>
        <p:nvSpPr>
          <p:cNvPr id="127" name="Google Shape;127;p22"/>
          <p:cNvSpPr txBox="1"/>
          <p:nvPr>
            <p:ph idx="1" type="body"/>
          </p:nvPr>
        </p:nvSpPr>
        <p:spPr>
          <a:xfrm>
            <a:off x="311700" y="15408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200"/>
              <a:t>You can choose to have discipline and wisdom, or you can choose indulgence and cowardice, but you cannot choose if you are healthy or rich or famous. You do not need the things you cannot control to live a good life. </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What would you consider to be good?</a:t>
            </a:r>
            <a:endParaRPr/>
          </a:p>
        </p:txBody>
      </p:sp>
      <p:sp>
        <p:nvSpPr>
          <p:cNvPr id="61" name="Google Shape;61;p14"/>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Take some time to write down a bullet point list of </a:t>
            </a:r>
            <a:r>
              <a:rPr lang="en"/>
              <a:t>what</a:t>
            </a:r>
            <a:r>
              <a:rPr lang="en"/>
              <a:t> you think is good.</a:t>
            </a:r>
            <a:endParaRPr/>
          </a:p>
        </p:txBody>
      </p:sp>
      <p:sp>
        <p:nvSpPr>
          <p:cNvPr id="62" name="Google Shape;62;p14"/>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9600"/>
              <a:t>👍</a:t>
            </a:r>
            <a:endParaRPr sz="9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What would you consider to be bad?</a:t>
            </a:r>
            <a:endParaRPr/>
          </a:p>
        </p:txBody>
      </p:sp>
      <p:sp>
        <p:nvSpPr>
          <p:cNvPr id="68" name="Google Shape;68;p15"/>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Take some time to write down bullet point list of what you think is bad.</a:t>
            </a:r>
            <a:endParaRPr/>
          </a:p>
        </p:txBody>
      </p:sp>
      <p:sp>
        <p:nvSpPr>
          <p:cNvPr id="69" name="Google Shape;69;p15"/>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9600"/>
              <a:t>👎</a:t>
            </a:r>
            <a:endParaRPr sz="9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What would you consider to be indifferent?</a:t>
            </a:r>
            <a:endParaRPr/>
          </a:p>
        </p:txBody>
      </p:sp>
      <p:sp>
        <p:nvSpPr>
          <p:cNvPr id="75" name="Google Shape;75;p16"/>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Take some time to write down bullet point list of what you think doesn’t matter.</a:t>
            </a:r>
            <a:endParaRPr/>
          </a:p>
        </p:txBody>
      </p:sp>
      <p:sp>
        <p:nvSpPr>
          <p:cNvPr id="76" name="Google Shape;76;p16"/>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9600"/>
              <a:t>🤷‍♀️</a:t>
            </a:r>
            <a:endParaRPr sz="9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take some time to share </a:t>
            </a:r>
            <a:r>
              <a:rPr lang="en"/>
              <a:t>with</a:t>
            </a:r>
            <a:r>
              <a:rPr lang="en"/>
              <a:t> everyone what you put in every list</a:t>
            </a:r>
            <a:endParaRPr/>
          </a:p>
        </p:txBody>
      </p:sp>
      <p:sp>
        <p:nvSpPr>
          <p:cNvPr id="82" name="Google Shape;82;p17"/>
          <p:cNvSpPr txBox="1"/>
          <p:nvPr>
            <p:ph idx="1" type="body"/>
          </p:nvPr>
        </p:nvSpPr>
        <p:spPr>
          <a:xfrm>
            <a:off x="311700" y="1523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latin typeface="Georgia"/>
                <a:ea typeface="Georgia"/>
                <a:cs typeface="Georgia"/>
                <a:sym typeface="Georgia"/>
              </a:rPr>
              <a:t>Did you talk about your future?</a:t>
            </a:r>
            <a:endParaRPr sz="3000">
              <a:latin typeface="Georgia"/>
              <a:ea typeface="Georgia"/>
              <a:cs typeface="Georgia"/>
              <a:sym typeface="Georgia"/>
            </a:endParaRPr>
          </a:p>
          <a:p>
            <a:pPr indent="0" lvl="0" marL="0" rtl="0" algn="l">
              <a:spcBef>
                <a:spcPts val="1600"/>
              </a:spcBef>
              <a:spcAft>
                <a:spcPts val="0"/>
              </a:spcAft>
              <a:buNone/>
            </a:pPr>
            <a:r>
              <a:rPr lang="en" sz="3000">
                <a:latin typeface="Georgia"/>
                <a:ea typeface="Georgia"/>
                <a:cs typeface="Georgia"/>
                <a:sym typeface="Georgia"/>
              </a:rPr>
              <a:t>Maybe your family?</a:t>
            </a:r>
            <a:endParaRPr sz="3000">
              <a:latin typeface="Georgia"/>
              <a:ea typeface="Georgia"/>
              <a:cs typeface="Georgia"/>
              <a:sym typeface="Georgia"/>
            </a:endParaRPr>
          </a:p>
          <a:p>
            <a:pPr indent="0" lvl="0" marL="0" rtl="0" algn="l">
              <a:spcBef>
                <a:spcPts val="1600"/>
              </a:spcBef>
              <a:spcAft>
                <a:spcPts val="0"/>
              </a:spcAft>
              <a:buNone/>
            </a:pPr>
            <a:r>
              <a:rPr lang="en" sz="3000">
                <a:latin typeface="Georgia"/>
                <a:ea typeface="Georgia"/>
                <a:cs typeface="Georgia"/>
                <a:sym typeface="Georgia"/>
              </a:rPr>
              <a:t>Is fighting a bad thing?</a:t>
            </a:r>
            <a:endParaRPr sz="3000">
              <a:latin typeface="Georgia"/>
              <a:ea typeface="Georgia"/>
              <a:cs typeface="Georgia"/>
              <a:sym typeface="Georgia"/>
            </a:endParaRPr>
          </a:p>
          <a:p>
            <a:pPr indent="0" lvl="0" marL="0" rtl="0" algn="l">
              <a:spcBef>
                <a:spcPts val="1600"/>
              </a:spcBef>
              <a:spcAft>
                <a:spcPts val="0"/>
              </a:spcAft>
              <a:buNone/>
            </a:pPr>
            <a:r>
              <a:rPr lang="en" sz="3000">
                <a:latin typeface="Georgia"/>
                <a:ea typeface="Georgia"/>
                <a:cs typeface="Georgia"/>
                <a:sym typeface="Georgia"/>
              </a:rPr>
              <a:t>Do you not really care about chores?</a:t>
            </a:r>
            <a:endParaRPr sz="3000">
              <a:latin typeface="Georgia"/>
              <a:ea typeface="Georgia"/>
              <a:cs typeface="Georgia"/>
              <a:sym typeface="Georgia"/>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Stoicism, there are three different categories </a:t>
            </a:r>
            <a:endParaRPr/>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t>GOOD</a:t>
            </a:r>
            <a:endParaRPr sz="3600"/>
          </a:p>
          <a:p>
            <a:pPr indent="0" lvl="0" marL="0" rtl="0" algn="ctr">
              <a:spcBef>
                <a:spcPts val="1600"/>
              </a:spcBef>
              <a:spcAft>
                <a:spcPts val="0"/>
              </a:spcAft>
              <a:buNone/>
            </a:pPr>
            <a:r>
              <a:rPr lang="en" sz="3600"/>
              <a:t>BAD</a:t>
            </a:r>
            <a:endParaRPr sz="3600"/>
          </a:p>
          <a:p>
            <a:pPr indent="0" lvl="0" marL="0" rtl="0" algn="ctr">
              <a:spcBef>
                <a:spcPts val="1600"/>
              </a:spcBef>
              <a:spcAft>
                <a:spcPts val="0"/>
              </a:spcAft>
              <a:buNone/>
            </a:pPr>
            <a:r>
              <a:rPr lang="en" sz="3600"/>
              <a:t>INDIFFERENT</a:t>
            </a:r>
            <a:endParaRPr sz="3600"/>
          </a:p>
          <a:p>
            <a:pPr indent="0" lvl="0" marL="0" rtl="0" algn="ctr">
              <a:spcBef>
                <a:spcPts val="1600"/>
              </a:spcBef>
              <a:spcAft>
                <a:spcPts val="1600"/>
              </a:spcAft>
              <a:buNone/>
            </a:pPr>
            <a:r>
              <a:t/>
            </a:r>
            <a:endParaRPr sz="3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would be good, bad, and indifferent?</a:t>
            </a:r>
            <a:endParaRPr/>
          </a:p>
        </p:txBody>
      </p:sp>
      <p:sp>
        <p:nvSpPr>
          <p:cNvPr id="94" name="Google Shape;94;p19"/>
          <p:cNvSpPr txBox="1"/>
          <p:nvPr/>
        </p:nvSpPr>
        <p:spPr>
          <a:xfrm>
            <a:off x="812025" y="125332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Wisdom</a:t>
            </a:r>
            <a:endParaRPr>
              <a:solidFill>
                <a:srgbClr val="FFFFFF"/>
              </a:solidFill>
            </a:endParaRPr>
          </a:p>
        </p:txBody>
      </p:sp>
      <p:sp>
        <p:nvSpPr>
          <p:cNvPr id="95" name="Google Shape;95;p19"/>
          <p:cNvSpPr txBox="1"/>
          <p:nvPr/>
        </p:nvSpPr>
        <p:spPr>
          <a:xfrm>
            <a:off x="4936250" y="242237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Courage</a:t>
            </a:r>
            <a:endParaRPr>
              <a:solidFill>
                <a:srgbClr val="FFFFFF"/>
              </a:solidFill>
            </a:endParaRPr>
          </a:p>
        </p:txBody>
      </p:sp>
      <p:sp>
        <p:nvSpPr>
          <p:cNvPr id="96" name="Google Shape;96;p19"/>
          <p:cNvSpPr txBox="1"/>
          <p:nvPr/>
        </p:nvSpPr>
        <p:spPr>
          <a:xfrm>
            <a:off x="812025" y="2630613"/>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Justice</a:t>
            </a:r>
            <a:endParaRPr>
              <a:solidFill>
                <a:srgbClr val="FFFFFF"/>
              </a:solidFill>
            </a:endParaRPr>
          </a:p>
        </p:txBody>
      </p:sp>
      <p:sp>
        <p:nvSpPr>
          <p:cNvPr id="97" name="Google Shape;97;p19"/>
          <p:cNvSpPr txBox="1"/>
          <p:nvPr/>
        </p:nvSpPr>
        <p:spPr>
          <a:xfrm>
            <a:off x="2560950" y="112492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Self-Discipline</a:t>
            </a:r>
            <a:endParaRPr>
              <a:solidFill>
                <a:srgbClr val="FFFFFF"/>
              </a:solidFill>
            </a:endParaRPr>
          </a:p>
        </p:txBody>
      </p:sp>
      <p:sp>
        <p:nvSpPr>
          <p:cNvPr id="98" name="Google Shape;98;p19"/>
          <p:cNvSpPr txBox="1"/>
          <p:nvPr/>
        </p:nvSpPr>
        <p:spPr>
          <a:xfrm>
            <a:off x="4936250" y="3109863"/>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Health</a:t>
            </a:r>
            <a:endParaRPr>
              <a:solidFill>
                <a:srgbClr val="FFFFFF"/>
              </a:solidFill>
            </a:endParaRPr>
          </a:p>
        </p:txBody>
      </p:sp>
      <p:sp>
        <p:nvSpPr>
          <p:cNvPr id="99" name="Google Shape;99;p19"/>
          <p:cNvSpPr txBox="1"/>
          <p:nvPr/>
        </p:nvSpPr>
        <p:spPr>
          <a:xfrm>
            <a:off x="2228950" y="2906063"/>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Wealth</a:t>
            </a:r>
            <a:endParaRPr>
              <a:solidFill>
                <a:srgbClr val="FFFFFF"/>
              </a:solidFill>
            </a:endParaRPr>
          </a:p>
        </p:txBody>
      </p:sp>
      <p:sp>
        <p:nvSpPr>
          <p:cNvPr id="100" name="Google Shape;100;p19"/>
          <p:cNvSpPr txBox="1"/>
          <p:nvPr/>
        </p:nvSpPr>
        <p:spPr>
          <a:xfrm>
            <a:off x="3411075" y="3673800"/>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Injustice</a:t>
            </a:r>
            <a:endParaRPr>
              <a:solidFill>
                <a:srgbClr val="FFFFFF"/>
              </a:solidFill>
            </a:endParaRPr>
          </a:p>
        </p:txBody>
      </p:sp>
      <p:sp>
        <p:nvSpPr>
          <p:cNvPr id="101" name="Google Shape;101;p19"/>
          <p:cNvSpPr txBox="1"/>
          <p:nvPr/>
        </p:nvSpPr>
        <p:spPr>
          <a:xfrm>
            <a:off x="3944175" y="1967138"/>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Cowardice</a:t>
            </a:r>
            <a:endParaRPr>
              <a:solidFill>
                <a:srgbClr val="FFFFFF"/>
              </a:solidFill>
            </a:endParaRPr>
          </a:p>
        </p:txBody>
      </p:sp>
      <p:sp>
        <p:nvSpPr>
          <p:cNvPr id="102" name="Google Shape;102;p19"/>
          <p:cNvSpPr txBox="1"/>
          <p:nvPr/>
        </p:nvSpPr>
        <p:spPr>
          <a:xfrm>
            <a:off x="6713675" y="2457150"/>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Reputation</a:t>
            </a:r>
            <a:endParaRPr>
              <a:solidFill>
                <a:srgbClr val="FFFFFF"/>
              </a:solidFill>
            </a:endParaRPr>
          </a:p>
        </p:txBody>
      </p:sp>
      <p:sp>
        <p:nvSpPr>
          <p:cNvPr id="103" name="Google Shape;103;p19"/>
          <p:cNvSpPr txBox="1"/>
          <p:nvPr/>
        </p:nvSpPr>
        <p:spPr>
          <a:xfrm>
            <a:off x="1318650" y="345697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Intemperance</a:t>
            </a:r>
            <a:endParaRPr>
              <a:solidFill>
                <a:srgbClr val="FFFFFF"/>
              </a:solidFill>
            </a:endParaRPr>
          </a:p>
        </p:txBody>
      </p:sp>
      <p:sp>
        <p:nvSpPr>
          <p:cNvPr id="104" name="Google Shape;104;p19"/>
          <p:cNvSpPr txBox="1"/>
          <p:nvPr/>
        </p:nvSpPr>
        <p:spPr>
          <a:xfrm>
            <a:off x="5213375" y="104737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Folly</a:t>
            </a:r>
            <a:endParaRPr>
              <a:solidFill>
                <a:srgbClr val="FFFFFF"/>
              </a:solidFill>
            </a:endParaRPr>
          </a:p>
        </p:txBody>
      </p:sp>
      <p:sp>
        <p:nvSpPr>
          <p:cNvPr id="105" name="Google Shape;105;p19"/>
          <p:cNvSpPr txBox="1"/>
          <p:nvPr/>
        </p:nvSpPr>
        <p:spPr>
          <a:xfrm>
            <a:off x="1416500" y="1804238"/>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Sickness</a:t>
            </a:r>
            <a:endParaRPr>
              <a:solidFill>
                <a:srgbClr val="FFFFFF"/>
              </a:solidFill>
            </a:endParaRPr>
          </a:p>
        </p:txBody>
      </p:sp>
      <p:sp>
        <p:nvSpPr>
          <p:cNvPr id="106" name="Google Shape;106;p19"/>
          <p:cNvSpPr txBox="1"/>
          <p:nvPr/>
        </p:nvSpPr>
        <p:spPr>
          <a:xfrm>
            <a:off x="6944775" y="148057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Poverty</a:t>
            </a:r>
            <a:endParaRPr>
              <a:solidFill>
                <a:srgbClr val="FFFFFF"/>
              </a:solidFill>
            </a:endParaRPr>
          </a:p>
        </p:txBody>
      </p:sp>
      <p:sp>
        <p:nvSpPr>
          <p:cNvPr id="107" name="Google Shape;107;p19"/>
          <p:cNvSpPr txBox="1"/>
          <p:nvPr/>
        </p:nvSpPr>
        <p:spPr>
          <a:xfrm>
            <a:off x="6713675" y="343372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Pain</a:t>
            </a:r>
            <a:endParaRPr>
              <a:solidFill>
                <a:srgbClr val="FFFFFF"/>
              </a:solidFill>
            </a:endParaRPr>
          </a:p>
        </p:txBody>
      </p:sp>
      <p:sp>
        <p:nvSpPr>
          <p:cNvPr id="108" name="Google Shape;108;p19"/>
          <p:cNvSpPr txBox="1"/>
          <p:nvPr/>
        </p:nvSpPr>
        <p:spPr>
          <a:xfrm>
            <a:off x="6310500" y="820125"/>
            <a:ext cx="1500300" cy="43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Life</a:t>
            </a:r>
            <a:endParaRPr>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However, their meanings are a little different</a:t>
            </a:r>
            <a:endParaRPr/>
          </a:p>
        </p:txBody>
      </p:sp>
      <p:sp>
        <p:nvSpPr>
          <p:cNvPr id="114" name="Google Shape;114;p2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00"/>
              <a:t>For Good, there are the cardinal virtues:</a:t>
            </a:r>
            <a:endParaRPr sz="2800"/>
          </a:p>
          <a:p>
            <a:pPr indent="-406400" lvl="0" marL="457200" rtl="0" algn="l">
              <a:spcBef>
                <a:spcPts val="1600"/>
              </a:spcBef>
              <a:spcAft>
                <a:spcPts val="0"/>
              </a:spcAft>
              <a:buSzPts val="2800"/>
              <a:buAutoNum type="arabicPeriod"/>
            </a:pPr>
            <a:r>
              <a:rPr lang="en" sz="2800"/>
              <a:t>Wisdom</a:t>
            </a:r>
            <a:endParaRPr sz="2800"/>
          </a:p>
          <a:p>
            <a:pPr indent="-406400" lvl="0" marL="457200" rtl="0" algn="l">
              <a:spcBef>
                <a:spcPts val="0"/>
              </a:spcBef>
              <a:spcAft>
                <a:spcPts val="0"/>
              </a:spcAft>
              <a:buSzPts val="2800"/>
              <a:buAutoNum type="arabicPeriod"/>
            </a:pPr>
            <a:r>
              <a:rPr lang="en" sz="2800"/>
              <a:t>Justice</a:t>
            </a:r>
            <a:endParaRPr sz="2800"/>
          </a:p>
          <a:p>
            <a:pPr indent="-406400" lvl="0" marL="457200" rtl="0" algn="l">
              <a:spcBef>
                <a:spcPts val="0"/>
              </a:spcBef>
              <a:spcAft>
                <a:spcPts val="0"/>
              </a:spcAft>
              <a:buSzPts val="2800"/>
              <a:buAutoNum type="arabicPeriod"/>
            </a:pPr>
            <a:r>
              <a:rPr lang="en" sz="2800"/>
              <a:t>Courage</a:t>
            </a:r>
            <a:endParaRPr sz="2800"/>
          </a:p>
          <a:p>
            <a:pPr indent="-406400" lvl="0" marL="457200" rtl="0" algn="l">
              <a:spcBef>
                <a:spcPts val="0"/>
              </a:spcBef>
              <a:spcAft>
                <a:spcPts val="0"/>
              </a:spcAft>
              <a:buSzPts val="2800"/>
              <a:buAutoNum type="arabicPeriod"/>
            </a:pPr>
            <a:r>
              <a:rPr lang="en" sz="2800"/>
              <a:t>Self- Discipline</a:t>
            </a:r>
            <a:endParaRPr sz="2800"/>
          </a:p>
          <a:p>
            <a:pPr indent="0" lvl="0" marL="0" rtl="0" algn="l">
              <a:spcBef>
                <a:spcPts val="1600"/>
              </a:spcBef>
              <a:spcAft>
                <a:spcPts val="1600"/>
              </a:spcAft>
              <a:buNone/>
            </a:pPr>
            <a:r>
              <a:t/>
            </a:r>
            <a:endParaRPr/>
          </a:p>
        </p:txBody>
      </p:sp>
      <p:sp>
        <p:nvSpPr>
          <p:cNvPr id="115" name="Google Shape;115;p2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00"/>
              <a:t>For Bad, there are the four vices:</a:t>
            </a:r>
            <a:endParaRPr sz="2800"/>
          </a:p>
          <a:p>
            <a:pPr indent="-406400" lvl="0" marL="457200" rtl="0" algn="l">
              <a:spcBef>
                <a:spcPts val="1600"/>
              </a:spcBef>
              <a:spcAft>
                <a:spcPts val="0"/>
              </a:spcAft>
              <a:buSzPts val="2800"/>
              <a:buAutoNum type="arabicPeriod"/>
            </a:pPr>
            <a:r>
              <a:rPr lang="en" sz="2800"/>
              <a:t>Folly</a:t>
            </a:r>
            <a:endParaRPr sz="2800"/>
          </a:p>
          <a:p>
            <a:pPr indent="-406400" lvl="0" marL="457200" rtl="0" algn="l">
              <a:spcBef>
                <a:spcPts val="0"/>
              </a:spcBef>
              <a:spcAft>
                <a:spcPts val="0"/>
              </a:spcAft>
              <a:buSzPts val="2800"/>
              <a:buAutoNum type="arabicPeriod"/>
            </a:pPr>
            <a:r>
              <a:rPr lang="en" sz="2800"/>
              <a:t>Injustice</a:t>
            </a:r>
            <a:endParaRPr sz="2800"/>
          </a:p>
          <a:p>
            <a:pPr indent="-406400" lvl="0" marL="457200" rtl="0" algn="l">
              <a:spcBef>
                <a:spcPts val="0"/>
              </a:spcBef>
              <a:spcAft>
                <a:spcPts val="0"/>
              </a:spcAft>
              <a:buSzPts val="2800"/>
              <a:buAutoNum type="arabicPeriod"/>
            </a:pPr>
            <a:r>
              <a:rPr lang="en" sz="2800"/>
              <a:t>Cowardice</a:t>
            </a:r>
            <a:endParaRPr sz="2800"/>
          </a:p>
          <a:p>
            <a:pPr indent="-406400" lvl="0" marL="457200" rtl="0" algn="l">
              <a:spcBef>
                <a:spcPts val="0"/>
              </a:spcBef>
              <a:spcAft>
                <a:spcPts val="0"/>
              </a:spcAft>
              <a:buSzPts val="2800"/>
              <a:buAutoNum type="arabicPeriod"/>
            </a:pPr>
            <a:r>
              <a:rPr lang="en" sz="2800"/>
              <a:t>Indulgence</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Indifference is anything else</a:t>
            </a:r>
            <a:endParaRPr/>
          </a:p>
        </p:txBody>
      </p:sp>
      <p:sp>
        <p:nvSpPr>
          <p:cNvPr id="121" name="Google Shape;121;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That means that things such as </a:t>
            </a:r>
            <a:endParaRPr sz="2400"/>
          </a:p>
          <a:p>
            <a:pPr indent="-381000" lvl="0" marL="457200" rtl="0" algn="l">
              <a:spcBef>
                <a:spcPts val="1600"/>
              </a:spcBef>
              <a:spcAft>
                <a:spcPts val="0"/>
              </a:spcAft>
              <a:buSzPts val="2400"/>
              <a:buChar char="●"/>
            </a:pPr>
            <a:r>
              <a:rPr lang="en" sz="2400"/>
              <a:t>Health</a:t>
            </a:r>
            <a:endParaRPr sz="2400"/>
          </a:p>
          <a:p>
            <a:pPr indent="-381000" lvl="0" marL="457200" rtl="0" algn="l">
              <a:spcBef>
                <a:spcPts val="0"/>
              </a:spcBef>
              <a:spcAft>
                <a:spcPts val="0"/>
              </a:spcAft>
              <a:buSzPts val="2400"/>
              <a:buChar char="●"/>
            </a:pPr>
            <a:r>
              <a:rPr lang="en" sz="2400"/>
              <a:t>Wealth</a:t>
            </a:r>
            <a:endParaRPr sz="2400"/>
          </a:p>
          <a:p>
            <a:pPr indent="-381000" lvl="0" marL="457200" rtl="0" algn="l">
              <a:spcBef>
                <a:spcPts val="0"/>
              </a:spcBef>
              <a:spcAft>
                <a:spcPts val="0"/>
              </a:spcAft>
              <a:buSzPts val="2400"/>
              <a:buChar char="●"/>
            </a:pPr>
            <a:r>
              <a:rPr lang="en" sz="2400"/>
              <a:t>Pleasure</a:t>
            </a:r>
            <a:endParaRPr sz="2400"/>
          </a:p>
          <a:p>
            <a:pPr indent="-381000" lvl="0" marL="457200" rtl="0" algn="l">
              <a:spcBef>
                <a:spcPts val="0"/>
              </a:spcBef>
              <a:spcAft>
                <a:spcPts val="0"/>
              </a:spcAft>
              <a:buSzPts val="2400"/>
              <a:buChar char="●"/>
            </a:pPr>
            <a:r>
              <a:rPr lang="en" sz="2400"/>
              <a:t>Life</a:t>
            </a:r>
            <a:endParaRPr sz="2400"/>
          </a:p>
          <a:p>
            <a:pPr indent="-381000" lvl="0" marL="457200" rtl="0" algn="l">
              <a:spcBef>
                <a:spcPts val="0"/>
              </a:spcBef>
              <a:spcAft>
                <a:spcPts val="0"/>
              </a:spcAft>
              <a:buSzPts val="2400"/>
              <a:buChar char="●"/>
            </a:pPr>
            <a:r>
              <a:rPr lang="en" sz="2400"/>
              <a:t>Reputation</a:t>
            </a:r>
            <a:endParaRPr sz="2400"/>
          </a:p>
          <a:p>
            <a:pPr indent="0" lvl="0" marL="0" rtl="0" algn="l">
              <a:spcBef>
                <a:spcPts val="1600"/>
              </a:spcBef>
              <a:spcAft>
                <a:spcPts val="1600"/>
              </a:spcAft>
              <a:buNone/>
            </a:pPr>
            <a:r>
              <a:rPr lang="en" sz="2400"/>
              <a:t>Would all be things you should be indifferent about</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