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aleway"/>
      <p:regular r:id="rId19"/>
      <p:bold r:id="rId20"/>
      <p:italic r:id="rId21"/>
      <p:boldItalic r:id="rId22"/>
    </p:embeddedFont>
    <p:embeddedFont>
      <p:font typeface="Lato"/>
      <p:regular r:id="rId23"/>
      <p:bold r:id="rId24"/>
      <p:italic r:id="rId25"/>
      <p:boldItalic r:id="rId26"/>
    </p:embeddedFont>
    <p:embeddedFont>
      <p:font typeface="Sriracha"/>
      <p:regular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fntdata"/><Relationship Id="rId22" Type="http://schemas.openxmlformats.org/officeDocument/2006/relationships/font" Target="fonts/Raleway-boldItalic.fntdata"/><Relationship Id="rId21" Type="http://schemas.openxmlformats.org/officeDocument/2006/relationships/font" Target="fonts/Raleway-italic.fntdata"/><Relationship Id="rId24" Type="http://schemas.openxmlformats.org/officeDocument/2006/relationships/font" Target="fonts/Lato-bold.fntdata"/><Relationship Id="rId23" Type="http://schemas.openxmlformats.org/officeDocument/2006/relationships/font" Target="fonts/La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boldItalic.fntdata"/><Relationship Id="rId25" Type="http://schemas.openxmlformats.org/officeDocument/2006/relationships/font" Target="fonts/Lato-italic.fntdata"/><Relationship Id="rId27" Type="http://schemas.openxmlformats.org/officeDocument/2006/relationships/font" Target="fonts/Sriracha-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Raleway-regular.fntdata"/><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a4aec5fff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a4aec5fff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a4aec5fff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a4aec5fff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a3de1e97f5_0_2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a3de1e97f5_0_2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a3de1e97f5_0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a3de1e97f5_0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a3de1e97f5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a3de1e97f5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a3de1e97f5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a3de1e97f5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a3de1e97f5_0_2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a3de1e97f5_0_2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a3de1e97f5_0_2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a3de1e97f5_0_2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a4aec5fffb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a4aec5fffb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a3de1e97f5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a3de1e97f5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a4aec5fff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a4aec5fff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a4aec5fff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a4aec5fff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youtube.com/watch?v=yGfTDcHJHSI" TargetMode="Externa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J0KHiiTtt4w" TargetMode="Externa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71" name="Shape 71"/>
        <p:cNvGrpSpPr/>
        <p:nvPr/>
      </p:nvGrpSpPr>
      <p:grpSpPr>
        <a:xfrm>
          <a:off x="0" y="0"/>
          <a:ext cx="0" cy="0"/>
          <a:chOff x="0" y="0"/>
          <a:chExt cx="0" cy="0"/>
        </a:xfrm>
      </p:grpSpPr>
      <p:sp>
        <p:nvSpPr>
          <p:cNvPr id="72" name="Google Shape;72;p13"/>
          <p:cNvSpPr txBox="1"/>
          <p:nvPr>
            <p:ph type="ctrTitle"/>
          </p:nvPr>
        </p:nvSpPr>
        <p:spPr>
          <a:xfrm>
            <a:off x="2879700" y="1291850"/>
            <a:ext cx="5842200" cy="153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500">
                <a:latin typeface="Courier New"/>
                <a:ea typeface="Courier New"/>
                <a:cs typeface="Courier New"/>
                <a:sym typeface="Courier New"/>
              </a:rPr>
              <a:t>Are </a:t>
            </a:r>
            <a:r>
              <a:rPr lang="en" sz="3500">
                <a:latin typeface="Courier New"/>
                <a:ea typeface="Courier New"/>
                <a:cs typeface="Courier New"/>
                <a:sym typeface="Courier New"/>
              </a:rPr>
              <a:t>W</a:t>
            </a:r>
            <a:r>
              <a:rPr b="1" lang="en" sz="3500">
                <a:latin typeface="Courier New"/>
                <a:ea typeface="Courier New"/>
                <a:cs typeface="Courier New"/>
                <a:sym typeface="Courier New"/>
              </a:rPr>
              <a:t>e </a:t>
            </a:r>
            <a:r>
              <a:rPr lang="en" sz="3500">
                <a:latin typeface="Courier New"/>
                <a:ea typeface="Courier New"/>
                <a:cs typeface="Courier New"/>
                <a:sym typeface="Courier New"/>
              </a:rPr>
              <a:t>L</a:t>
            </a:r>
            <a:r>
              <a:rPr b="1" lang="en" sz="3500">
                <a:latin typeface="Courier New"/>
                <a:ea typeface="Courier New"/>
                <a:cs typeface="Courier New"/>
                <a:sym typeface="Courier New"/>
              </a:rPr>
              <a:t>iving in a </a:t>
            </a:r>
            <a:r>
              <a:rPr lang="en" sz="3500">
                <a:latin typeface="Courier New"/>
                <a:ea typeface="Courier New"/>
                <a:cs typeface="Courier New"/>
                <a:sym typeface="Courier New"/>
              </a:rPr>
              <a:t>S</a:t>
            </a:r>
            <a:r>
              <a:rPr b="1" lang="en" sz="3500">
                <a:latin typeface="Courier New"/>
                <a:ea typeface="Courier New"/>
                <a:cs typeface="Courier New"/>
                <a:sym typeface="Courier New"/>
              </a:rPr>
              <a:t>imulation?</a:t>
            </a:r>
            <a:endParaRPr b="1" sz="3500">
              <a:latin typeface="Courier New"/>
              <a:ea typeface="Courier New"/>
              <a:cs typeface="Courier New"/>
              <a:sym typeface="Courier New"/>
            </a:endParaRPr>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1800">
                <a:latin typeface="Sriracha"/>
                <a:ea typeface="Sriracha"/>
                <a:cs typeface="Sriracha"/>
                <a:sym typeface="Sriracha"/>
              </a:rPr>
              <a:t>And what would it mean if the answer is yes?</a:t>
            </a:r>
            <a:endParaRPr sz="1800">
              <a:latin typeface="Sriracha"/>
              <a:ea typeface="Sriracha"/>
              <a:cs typeface="Sriracha"/>
              <a:sym typeface="Srirach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2"/>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ourier New"/>
                <a:ea typeface="Courier New"/>
                <a:cs typeface="Courier New"/>
                <a:sym typeface="Courier New"/>
              </a:rPr>
              <a:t>Prompt #3</a:t>
            </a:r>
            <a:endParaRPr>
              <a:latin typeface="Courier New"/>
              <a:ea typeface="Courier New"/>
              <a:cs typeface="Courier New"/>
              <a:sym typeface="Courier New"/>
            </a:endParaRPr>
          </a:p>
        </p:txBody>
      </p:sp>
      <p:sp>
        <p:nvSpPr>
          <p:cNvPr id="129" name="Google Shape;129;p22"/>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900"/>
              <a:t>There’s a new virtual reality game so detailed and complete, it is rumored to feel just like real life. You get this system as a birthday present and discover the rumors are true! You can even eat food in this game and taste the flavors. The virtual world is much more peaceful and enjoyable than the real world is. Would you ever leave the game? Why or why not?</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3"/>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ourier New"/>
                <a:ea typeface="Courier New"/>
                <a:cs typeface="Courier New"/>
                <a:sym typeface="Courier New"/>
              </a:rPr>
              <a:t>Prompt #4</a:t>
            </a:r>
            <a:endParaRPr>
              <a:latin typeface="Courier New"/>
              <a:ea typeface="Courier New"/>
              <a:cs typeface="Courier New"/>
              <a:sym typeface="Courier New"/>
            </a:endParaRPr>
          </a:p>
        </p:txBody>
      </p:sp>
      <p:sp>
        <p:nvSpPr>
          <p:cNvPr id="135" name="Google Shape;135;p23"/>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t>Would knowing that you live in a simulation </a:t>
            </a:r>
            <a:r>
              <a:rPr lang="en" sz="2400"/>
              <a:t>change your experience of playing video games?  Do you think it's possible that the characters in them are real?</a:t>
            </a:r>
            <a:endParaRPr sz="2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ourier New"/>
                <a:ea typeface="Courier New"/>
                <a:cs typeface="Courier New"/>
                <a:sym typeface="Courier New"/>
              </a:rPr>
              <a:t>Talk with Someone:</a:t>
            </a:r>
            <a:endParaRPr>
              <a:latin typeface="Courier New"/>
              <a:ea typeface="Courier New"/>
              <a:cs typeface="Courier New"/>
              <a:sym typeface="Courier New"/>
            </a:endParaRPr>
          </a:p>
        </p:txBody>
      </p:sp>
      <p:sp>
        <p:nvSpPr>
          <p:cNvPr id="141" name="Google Shape;141;p24"/>
          <p:cNvSpPr txBox="1"/>
          <p:nvPr>
            <p:ph idx="1" type="body"/>
          </p:nvPr>
        </p:nvSpPr>
        <p:spPr>
          <a:xfrm>
            <a:off x="2410100" y="1285875"/>
            <a:ext cx="6321600" cy="3312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 someone around you (parent, sibling, classmate, friend, </a:t>
            </a:r>
            <a:r>
              <a:rPr lang="en"/>
              <a:t>Siri, pet, e</a:t>
            </a:r>
            <a:r>
              <a:rPr lang="en"/>
              <a:t>tc…)</a:t>
            </a:r>
            <a:endParaRPr/>
          </a:p>
          <a:p>
            <a:pPr indent="0" lvl="0" marL="0" rtl="0" algn="l">
              <a:spcBef>
                <a:spcPts val="1600"/>
              </a:spcBef>
              <a:spcAft>
                <a:spcPts val="0"/>
              </a:spcAft>
              <a:buNone/>
            </a:pPr>
            <a:r>
              <a:rPr lang="en"/>
              <a:t>Talk with them about their opinions on life being a simulation. Do they differ from yours? What </a:t>
            </a:r>
            <a:r>
              <a:rPr lang="en"/>
              <a:t>types of </a:t>
            </a:r>
            <a:r>
              <a:rPr lang="en"/>
              <a:t>evidence do you both have to support your points?</a:t>
            </a:r>
            <a:endParaRPr/>
          </a:p>
          <a:p>
            <a:pPr indent="0" lvl="0" marL="0" rtl="0" algn="l">
              <a:spcBef>
                <a:spcPts val="1600"/>
              </a:spcBef>
              <a:spcAft>
                <a:spcPts val="1600"/>
              </a:spcAft>
              <a:buNone/>
            </a:pPr>
            <a:r>
              <a:rPr lang="en"/>
              <a:t>Try pushing the discussion further. For example, if someone says they know life is real because they have free will, ask them if they </a:t>
            </a:r>
            <a:r>
              <a:rPr i="1" lang="en"/>
              <a:t>know</a:t>
            </a:r>
            <a:r>
              <a:rPr lang="en"/>
              <a:t> that, or if it’s just a </a:t>
            </a:r>
            <a:r>
              <a:rPr i="1" lang="en"/>
              <a:t>belief</a:t>
            </a:r>
            <a:r>
              <a:rPr lang="en"/>
              <a:t> they hold.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4"/>
        </a:solidFill>
      </p:bgPr>
    </p:bg>
    <p:spTree>
      <p:nvGrpSpPr>
        <p:cNvPr id="145" name="Shape 145"/>
        <p:cNvGrpSpPr/>
        <p:nvPr/>
      </p:nvGrpSpPr>
      <p:grpSpPr>
        <a:xfrm>
          <a:off x="0" y="0"/>
          <a:ext cx="0" cy="0"/>
          <a:chOff x="0" y="0"/>
          <a:chExt cx="0" cy="0"/>
        </a:xfrm>
      </p:grpSpPr>
      <p:sp>
        <p:nvSpPr>
          <p:cNvPr id="146" name="Google Shape;146;p25"/>
          <p:cNvSpPr txBox="1"/>
          <p:nvPr>
            <p:ph type="title"/>
          </p:nvPr>
        </p:nvSpPr>
        <p:spPr>
          <a:xfrm>
            <a:off x="455300" y="700675"/>
            <a:ext cx="8901600" cy="941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3500">
                <a:latin typeface="Courier New"/>
                <a:ea typeface="Courier New"/>
                <a:cs typeface="Courier New"/>
                <a:sym typeface="Courier New"/>
              </a:rPr>
              <a:t>Wrap-Up and Closing Questions:</a:t>
            </a:r>
            <a:endParaRPr sz="3400">
              <a:latin typeface="Courier New"/>
              <a:ea typeface="Courier New"/>
              <a:cs typeface="Courier New"/>
              <a:sym typeface="Courier New"/>
            </a:endParaRPr>
          </a:p>
        </p:txBody>
      </p:sp>
      <p:sp>
        <p:nvSpPr>
          <p:cNvPr id="147" name="Google Shape;147;p25"/>
          <p:cNvSpPr txBox="1"/>
          <p:nvPr/>
        </p:nvSpPr>
        <p:spPr>
          <a:xfrm>
            <a:off x="455300" y="1569750"/>
            <a:ext cx="8166900" cy="2812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100">
                <a:latin typeface="Courier New"/>
                <a:ea typeface="Courier New"/>
                <a:cs typeface="Courier New"/>
                <a:sym typeface="Courier New"/>
              </a:rPr>
              <a:t>What do </a:t>
            </a:r>
            <a:r>
              <a:rPr i="1" lang="en" sz="2100">
                <a:latin typeface="Courier New"/>
                <a:ea typeface="Courier New"/>
                <a:cs typeface="Courier New"/>
                <a:sym typeface="Courier New"/>
              </a:rPr>
              <a:t>you </a:t>
            </a:r>
            <a:r>
              <a:rPr lang="en" sz="2100">
                <a:latin typeface="Courier New"/>
                <a:ea typeface="Courier New"/>
                <a:cs typeface="Courier New"/>
                <a:sym typeface="Courier New"/>
              </a:rPr>
              <a:t>think: Is this all real, or is life as we know </a:t>
            </a:r>
            <a:r>
              <a:rPr lang="en" sz="2100">
                <a:latin typeface="Courier New"/>
                <a:ea typeface="Courier New"/>
                <a:cs typeface="Courier New"/>
                <a:sym typeface="Courier New"/>
              </a:rPr>
              <a:t>it</a:t>
            </a:r>
            <a:r>
              <a:rPr lang="en" sz="2100">
                <a:latin typeface="Courier New"/>
                <a:ea typeface="Courier New"/>
                <a:cs typeface="Courier New"/>
                <a:sym typeface="Courier New"/>
              </a:rPr>
              <a:t> just a simulation? And does that </a:t>
            </a:r>
            <a:r>
              <a:rPr i="1" lang="en" sz="2100">
                <a:latin typeface="Courier New"/>
                <a:ea typeface="Courier New"/>
                <a:cs typeface="Courier New"/>
                <a:sym typeface="Courier New"/>
              </a:rPr>
              <a:t>really </a:t>
            </a:r>
            <a:r>
              <a:rPr lang="en" sz="2100">
                <a:latin typeface="Courier New"/>
                <a:ea typeface="Courier New"/>
                <a:cs typeface="Courier New"/>
                <a:sym typeface="Courier New"/>
              </a:rPr>
              <a:t>matter? </a:t>
            </a:r>
            <a:endParaRPr sz="2100">
              <a:latin typeface="Courier New"/>
              <a:ea typeface="Courier New"/>
              <a:cs typeface="Courier New"/>
              <a:sym typeface="Courier New"/>
            </a:endParaRPr>
          </a:p>
          <a:p>
            <a:pPr indent="0" lvl="0" marL="0" rtl="0" algn="l">
              <a:spcBef>
                <a:spcPts val="0"/>
              </a:spcBef>
              <a:spcAft>
                <a:spcPts val="0"/>
              </a:spcAft>
              <a:buNone/>
            </a:pPr>
            <a:r>
              <a:t/>
            </a:r>
            <a:endParaRPr sz="2100">
              <a:latin typeface="Courier New"/>
              <a:ea typeface="Courier New"/>
              <a:cs typeface="Courier New"/>
              <a:sym typeface="Courier New"/>
            </a:endParaRPr>
          </a:p>
          <a:p>
            <a:pPr indent="0" lvl="0" marL="0" rtl="0" algn="l">
              <a:spcBef>
                <a:spcPts val="0"/>
              </a:spcBef>
              <a:spcAft>
                <a:spcPts val="0"/>
              </a:spcAft>
              <a:buNone/>
            </a:pPr>
            <a:r>
              <a:rPr b="1" lang="en" sz="2100">
                <a:latin typeface="Courier New"/>
                <a:ea typeface="Courier New"/>
                <a:cs typeface="Courier New"/>
                <a:sym typeface="Courier New"/>
              </a:rPr>
              <a:t>Would knowing the absolute answer change the way you live your </a:t>
            </a:r>
            <a:r>
              <a:rPr b="1" lang="en" sz="2100">
                <a:latin typeface="Courier New"/>
                <a:ea typeface="Courier New"/>
                <a:cs typeface="Courier New"/>
                <a:sym typeface="Courier New"/>
              </a:rPr>
              <a:t>life</a:t>
            </a:r>
            <a:r>
              <a:rPr b="1" lang="en" sz="2100">
                <a:latin typeface="Courier New"/>
                <a:ea typeface="Courier New"/>
                <a:cs typeface="Courier New"/>
                <a:sym typeface="Courier New"/>
              </a:rPr>
              <a:t>?</a:t>
            </a:r>
            <a:endParaRPr b="1" sz="2100">
              <a:latin typeface="Courier New"/>
              <a:ea typeface="Courier New"/>
              <a:cs typeface="Courier New"/>
              <a:sym typeface="Courier New"/>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6"/>
        </a:solidFill>
      </p:bgPr>
    </p:bg>
    <p:spTree>
      <p:nvGrpSpPr>
        <p:cNvPr id="77" name="Shape 77"/>
        <p:cNvGrpSpPr/>
        <p:nvPr/>
      </p:nvGrpSpPr>
      <p:grpSpPr>
        <a:xfrm>
          <a:off x="0" y="0"/>
          <a:ext cx="0" cy="0"/>
          <a:chOff x="0" y="0"/>
          <a:chExt cx="0" cy="0"/>
        </a:xfrm>
      </p:grpSpPr>
      <p:sp>
        <p:nvSpPr>
          <p:cNvPr id="78" name="Google Shape;78;p14"/>
          <p:cNvSpPr txBox="1"/>
          <p:nvPr>
            <p:ph type="title"/>
          </p:nvPr>
        </p:nvSpPr>
        <p:spPr>
          <a:xfrm>
            <a:off x="466800" y="712150"/>
            <a:ext cx="6192300" cy="642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2"/>
                </a:solidFill>
                <a:latin typeface="Courier New"/>
                <a:ea typeface="Courier New"/>
                <a:cs typeface="Courier New"/>
                <a:sym typeface="Courier New"/>
              </a:rPr>
              <a:t>Think About It.</a:t>
            </a:r>
            <a:endParaRPr>
              <a:solidFill>
                <a:schemeClr val="dk2"/>
              </a:solidFill>
              <a:latin typeface="Courier New"/>
              <a:ea typeface="Courier New"/>
              <a:cs typeface="Courier New"/>
              <a:sym typeface="Courier New"/>
            </a:endParaRPr>
          </a:p>
        </p:txBody>
      </p:sp>
      <p:sp>
        <p:nvSpPr>
          <p:cNvPr id="79" name="Google Shape;79;p14"/>
          <p:cNvSpPr txBox="1"/>
          <p:nvPr/>
        </p:nvSpPr>
        <p:spPr>
          <a:xfrm>
            <a:off x="466800" y="1561425"/>
            <a:ext cx="7833900" cy="258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Courier New"/>
                <a:ea typeface="Courier New"/>
                <a:cs typeface="Courier New"/>
                <a:sym typeface="Courier New"/>
              </a:rPr>
              <a:t>On the next 2 slides you will watch 2 videos about reality as we know it. </a:t>
            </a:r>
            <a:endParaRPr sz="1800">
              <a:solidFill>
                <a:schemeClr val="dk2"/>
              </a:solidFill>
              <a:latin typeface="Courier New"/>
              <a:ea typeface="Courier New"/>
              <a:cs typeface="Courier New"/>
              <a:sym typeface="Courier New"/>
            </a:endParaRPr>
          </a:p>
          <a:p>
            <a:pPr indent="0" lvl="0" marL="0" rtl="0" algn="l">
              <a:spcBef>
                <a:spcPts val="0"/>
              </a:spcBef>
              <a:spcAft>
                <a:spcPts val="0"/>
              </a:spcAft>
              <a:buNone/>
            </a:pPr>
            <a:r>
              <a:t/>
            </a:r>
            <a:endParaRPr sz="1800">
              <a:solidFill>
                <a:schemeClr val="dk2"/>
              </a:solidFill>
              <a:latin typeface="Courier New"/>
              <a:ea typeface="Courier New"/>
              <a:cs typeface="Courier New"/>
              <a:sym typeface="Courier New"/>
            </a:endParaRPr>
          </a:p>
          <a:p>
            <a:pPr indent="0" lvl="0" marL="0" rtl="0" algn="l">
              <a:spcBef>
                <a:spcPts val="0"/>
              </a:spcBef>
              <a:spcAft>
                <a:spcPts val="0"/>
              </a:spcAft>
              <a:buNone/>
            </a:pPr>
            <a:r>
              <a:rPr lang="en" sz="1800">
                <a:solidFill>
                  <a:schemeClr val="dk2"/>
                </a:solidFill>
                <a:latin typeface="Courier New"/>
                <a:ea typeface="Courier New"/>
                <a:cs typeface="Courier New"/>
                <a:sym typeface="Courier New"/>
              </a:rPr>
              <a:t>Grab a piece of pape</a:t>
            </a:r>
            <a:r>
              <a:rPr lang="en" sz="1800">
                <a:solidFill>
                  <a:schemeClr val="dk2"/>
                </a:solidFill>
                <a:latin typeface="Courier New"/>
                <a:ea typeface="Courier New"/>
                <a:cs typeface="Courier New"/>
                <a:sym typeface="Courier New"/>
              </a:rPr>
              <a:t>r and jot down the first things (questions, thoughts, etc) that pop into your head as you watch. There are no right answers - just write down everything you think of.</a:t>
            </a:r>
            <a:endParaRPr sz="1800">
              <a:solidFill>
                <a:schemeClr val="dk2"/>
              </a:solidFill>
              <a:latin typeface="Courier New"/>
              <a:ea typeface="Courier New"/>
              <a:cs typeface="Courier New"/>
              <a:sym typeface="Courier New"/>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5"/>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descr="Is our reality a detailed computer simulation? And how can we know for sure? Explore the scientific and philosophical theories surrounding this debate. &#10;&#10;--&#10;&#10;All life on Earth— living and inanimate, microscopic and cosmic— is governed by mathematical laws with apparently arbitrary constants. And this opens up a question: If the universe is completely governed by these laws, couldn’t a powerful enough computer simulate it exactly? Could our reality actually be a detailed simulation set in place by a more advanced civilization? Zohreh Davoudi investigates.&#10;&#10;Lesson by Zohreh Davoudi, directed by Eoin Duffy.&#10;&#10;Animator's website: https://eoinduffy.me&#10;Sign up for our newsletter: http://bit.ly/TEDEdNewsletter&#10;Support us on Patreon: http://bit.ly/TEDEdPatreon&#10;Follow us on Facebook: http://bit.ly/TEDEdFacebook&#10;Find us on Twitter: http://bit.ly/TEDEdTwitter&#10;Peep us on Instagram: http://bit.ly/TEDEdInstagram&#10;View full lesson: https://ed.ted.com/lessons/are-we-living-in-a-simulation-zohreh-davoudi&#10;&#10;Thank you so much to our patrons for your support! Without you this video would not be possible! Lowell Fleming, David Petrovič, Hoai Nam Tran, Stina Boberg, Alexandrina Danifeld, Kack-Kyun Kim, Travis Wehrman, haventfiguredout, Caitlin de Falco, Ken, zjweele13, Anna-Pitschna Kunz, Edla Paniguel, Elena Crescia, Thomas Mungavan, Alejandro Cachoua, Jaron Blackburn, Yoga Trapeze Wanderlust, Sandy Nasser, Venkat Venkatakrishnan, Nicolle Fieldsend-Roxborough, John Saveland, Jason Garcia, Robson Martinho, Martin Lau, Senjo Limbu, Joe Huang, SungGyeong Bae, Christian Kurch, Begum Tutuncu, David Matthew Ezroj, Sweetmilkcoco, Raphaël LAURENT, Joe Meyers, Farah Abdelwahab, Brian Richards, Divina Grace Dar Santos, Jessie McGuire, Abdullah Altuwaijri, Sarah Burns, Clement , Hadi Salahshour, FAWWAZ GHUWAIDI, Dino Biancolini, Reagen O'Connor, Nicu Boanda, Cindy O., Karla Brilman, Jørgen Østerpart and Sergi Páez." id="86" name="Google Shape;86;p15" title="Are we living in a simulation? - Zohreh Davoudi">
            <a:hlinkClick r:id="rId3"/>
          </p:cNvPr>
          <p:cNvPicPr preferRelativeResize="0"/>
          <p:nvPr/>
        </p:nvPicPr>
        <p:blipFill>
          <a:blip r:embed="rId4">
            <a:alphaModFix/>
          </a:blip>
          <a:stretch>
            <a:fillRect/>
          </a:stretch>
        </p:blipFill>
        <p:spPr>
          <a:xfrm>
            <a:off x="3284900" y="857250"/>
            <a:ext cx="4572000" cy="3429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6"/>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6"/>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descr="You may like playing The Sims, but Elon Musk says you are the Sim.&#10;&#10;Help us make more ambitious videos by joining the Vox Video Lab. It gets you exclusive perks, like livestream Q&amp;As with all the Vox creators, a badge that levels up over time, and video extras bringing you closer to our work! Learn more at http://bit.ly/video-lab&#10;&#10;Check out the full cartoon by Alvin Chang: http://www.vox.com/technology/2016/6/23/12007694/elon-musk-simulation-cartoon&#10;&#10;Elon Musk thinks we are living in a simulated reality. Nick Bostrom think those chances are more around 20 percent. The chances of human kind participating in a simulated reality is broken down into three options: 1) humans go extinct before we are able to run a simulation of this size. 2) Humans are uninterested in running ancestor simulations. 3) We are currently participating in the simulation. &#10;&#10;Subscribe to our channel! http://goo.gl/0bsAjO&#10;&#10;Vox.com is a news website that helps you cut through the noise and understand what's really driving the events in the headlines. Check out http://www.vox.com to get up to speed on everything from Kurdistan to the Kim Kardashian app. &#10;&#10;Check out our full video catalog: http://goo.gl/IZONyE&#10;Follow Vox on Twitter: http://goo.gl/XFrZ5H&#10;Or on Facebook: http://goo.gl/U2g06o" id="93" name="Google Shape;93;p16" title="Why Elon Musk says we're living in a simulation">
            <a:hlinkClick r:id="rId3"/>
          </p:cNvPr>
          <p:cNvPicPr preferRelativeResize="0"/>
          <p:nvPr/>
        </p:nvPicPr>
        <p:blipFill>
          <a:blip r:embed="rId4">
            <a:alphaModFix/>
          </a:blip>
          <a:stretch>
            <a:fillRect/>
          </a:stretch>
        </p:blipFill>
        <p:spPr>
          <a:xfrm>
            <a:off x="3284900" y="857250"/>
            <a:ext cx="4572000" cy="3429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7"/>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ourier New"/>
                <a:ea typeface="Courier New"/>
                <a:cs typeface="Courier New"/>
                <a:sym typeface="Courier New"/>
              </a:rPr>
              <a:t>Questions to Reflect on:</a:t>
            </a:r>
            <a:endParaRPr>
              <a:latin typeface="Courier New"/>
              <a:ea typeface="Courier New"/>
              <a:cs typeface="Courier New"/>
              <a:sym typeface="Courier New"/>
            </a:endParaRPr>
          </a:p>
        </p:txBody>
      </p:sp>
      <p:sp>
        <p:nvSpPr>
          <p:cNvPr id="99" name="Google Shape;99;p17"/>
          <p:cNvSpPr txBox="1"/>
          <p:nvPr>
            <p:ph idx="1" type="body"/>
          </p:nvPr>
        </p:nvSpPr>
        <p:spPr>
          <a:xfrm>
            <a:off x="2400250" y="1535575"/>
            <a:ext cx="6321600" cy="24627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Do you agree or disagree with Elon Musk: Do you think we are living in a simulation?</a:t>
            </a:r>
            <a:endParaRPr/>
          </a:p>
          <a:p>
            <a:pPr indent="0" lvl="0" marL="0" rtl="0" algn="l">
              <a:spcBef>
                <a:spcPts val="1600"/>
              </a:spcBef>
              <a:spcAft>
                <a:spcPts val="0"/>
              </a:spcAft>
              <a:buNone/>
            </a:pPr>
            <a:r>
              <a:rPr lang="en"/>
              <a:t>If yes, why?</a:t>
            </a:r>
            <a:endParaRPr/>
          </a:p>
          <a:p>
            <a:pPr indent="0" lvl="0" marL="0" rtl="0" algn="l">
              <a:spcBef>
                <a:spcPts val="1600"/>
              </a:spcBef>
              <a:spcAft>
                <a:spcPts val="1600"/>
              </a:spcAft>
              <a:buNone/>
            </a:pPr>
            <a:r>
              <a:rPr lang="en"/>
              <a:t>If no, what evidence do you have to prove that this is “face reality”?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8"/>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ourier New"/>
                <a:ea typeface="Courier New"/>
                <a:cs typeface="Courier New"/>
                <a:sym typeface="Courier New"/>
              </a:rPr>
              <a:t>Compile Some Evidence:</a:t>
            </a:r>
            <a:endParaRPr>
              <a:latin typeface="Courier New"/>
              <a:ea typeface="Courier New"/>
              <a:cs typeface="Courier New"/>
              <a:sym typeface="Courier New"/>
            </a:endParaRPr>
          </a:p>
        </p:txBody>
      </p:sp>
      <p:sp>
        <p:nvSpPr>
          <p:cNvPr id="105" name="Google Shape;105;p18"/>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200"/>
              <a:t>Jot down a list of reasons why we </a:t>
            </a:r>
            <a:r>
              <a:rPr b="1" i="1" lang="en" sz="2200"/>
              <a:t>could</a:t>
            </a:r>
            <a:r>
              <a:rPr i="1" lang="en" sz="2200"/>
              <a:t> </a:t>
            </a:r>
            <a:r>
              <a:rPr lang="en" sz="2200"/>
              <a:t>be living in a simulation and a list of reasons why we </a:t>
            </a:r>
            <a:r>
              <a:rPr b="1" i="1" lang="en" sz="2200"/>
              <a:t>can’t</a:t>
            </a:r>
            <a:r>
              <a:rPr lang="en" sz="2200"/>
              <a:t> be.</a:t>
            </a:r>
            <a:endParaRPr sz="2200"/>
          </a:p>
          <a:p>
            <a:pPr indent="0" lvl="0" marL="0" rtl="0" algn="l">
              <a:spcBef>
                <a:spcPts val="1600"/>
              </a:spcBef>
              <a:spcAft>
                <a:spcPts val="1600"/>
              </a:spcAft>
              <a:buNone/>
            </a:pPr>
            <a:r>
              <a:rPr lang="en" sz="2200"/>
              <a:t>Which list is more compelling? Why?</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9"/>
          <p:cNvSpPr txBox="1"/>
          <p:nvPr>
            <p:ph type="title"/>
          </p:nvPr>
        </p:nvSpPr>
        <p:spPr>
          <a:xfrm>
            <a:off x="2400250" y="575950"/>
            <a:ext cx="6321600" cy="49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latin typeface="Courier New"/>
                <a:ea typeface="Courier New"/>
                <a:cs typeface="Courier New"/>
                <a:sym typeface="Courier New"/>
              </a:rPr>
              <a:t>Journaling Activity:</a:t>
            </a:r>
            <a:endParaRPr sz="3800">
              <a:latin typeface="Courier New"/>
              <a:ea typeface="Courier New"/>
              <a:cs typeface="Courier New"/>
              <a:sym typeface="Courier New"/>
            </a:endParaRPr>
          </a:p>
        </p:txBody>
      </p:sp>
      <p:sp>
        <p:nvSpPr>
          <p:cNvPr id="111" name="Google Shape;111;p19"/>
          <p:cNvSpPr txBox="1"/>
          <p:nvPr>
            <p:ph idx="1" type="body"/>
          </p:nvPr>
        </p:nvSpPr>
        <p:spPr>
          <a:xfrm>
            <a:off x="2410100" y="1584375"/>
            <a:ext cx="6321600" cy="3013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800"/>
              <a:t>Choose one of the following prompts on the next slides, take 10 -15 minutes, and write about it:</a:t>
            </a:r>
            <a:endParaRPr sz="27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0"/>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ourier New"/>
                <a:ea typeface="Courier New"/>
                <a:cs typeface="Courier New"/>
                <a:sym typeface="Courier New"/>
              </a:rPr>
              <a:t>Prompt #1</a:t>
            </a:r>
            <a:endParaRPr>
              <a:latin typeface="Courier New"/>
              <a:ea typeface="Courier New"/>
              <a:cs typeface="Courier New"/>
              <a:sym typeface="Courier New"/>
            </a:endParaRPr>
          </a:p>
        </p:txBody>
      </p:sp>
      <p:sp>
        <p:nvSpPr>
          <p:cNvPr id="117" name="Google Shape;117;p20"/>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200"/>
              <a:t>Assume that we are, in fact, living in a computer simulation. Do our actions have consequences? Why or why not? How would you change the way you live your life given this knowledge?</a:t>
            </a:r>
            <a:endParaRPr sz="27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1"/>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ourier New"/>
                <a:ea typeface="Courier New"/>
                <a:cs typeface="Courier New"/>
                <a:sym typeface="Courier New"/>
              </a:rPr>
              <a:t>Prompt #2</a:t>
            </a:r>
            <a:endParaRPr>
              <a:latin typeface="Courier New"/>
              <a:ea typeface="Courier New"/>
              <a:cs typeface="Courier New"/>
              <a:sym typeface="Courier New"/>
            </a:endParaRPr>
          </a:p>
        </p:txBody>
      </p:sp>
      <p:sp>
        <p:nvSpPr>
          <p:cNvPr id="123" name="Google Shape;123;p21"/>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t>You have just built the world’s best running  supercomputer/virtual reality system and all of the gaming companies are looking to you to make the next big game. What would you design? Would you ever want to make a simulation of reality so complete it was indistinguishable from the real thing? Why or why not?</a:t>
            </a:r>
            <a:endParaRPr sz="25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