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Roboto Slab"/>
      <p:regular r:id="rId16"/>
      <p:bold r:id="rId17"/>
    </p:embeddedFon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Riley Nichol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Roboto-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RobotoSlab-bold.fntdata"/><Relationship Id="rId16" Type="http://schemas.openxmlformats.org/officeDocument/2006/relationships/font" Target="fonts/RobotoSlab-regular.fntdata"/><Relationship Id="rId5" Type="http://schemas.openxmlformats.org/officeDocument/2006/relationships/slideMaster" Target="slideMasters/slideMaster1.xml"/><Relationship Id="rId19" Type="http://schemas.openxmlformats.org/officeDocument/2006/relationships/font" Target="fonts/Roboto-bold.fntdata"/><Relationship Id="rId6" Type="http://schemas.openxmlformats.org/officeDocument/2006/relationships/notesMaster" Target="notesMasters/notesMaster1.xml"/><Relationship Id="rId18" Type="http://schemas.openxmlformats.org/officeDocument/2006/relationships/font" Target="fonts/Roboto-regular.fntdata"/><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10-13T03:27:28.549">
    <p:pos x="6000" y="0"/>
    <p:text>Hey Casey,
I think the ideas you have here are good and you bring in a lot of interesting things. I love the thought experiments you chose, and I honestly think something that could be really cool is designing lessons focused around one thought experiment and going really in depth with it, because I feel like there is so much to unpack with each of them. Also the questions you ask and what you are getting at seem similar to your last lesson. I know you are focusing on the same topic, but I think it would be cool to use the thought experiments in this way to kind of branch out and look at epistemology through different lenses.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9bc71622b1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9bc71622b1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9bc71622b1_0_7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9bc71622b1_0_7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9bc71622b1_0_7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9bc71622b1_0_7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9bc71622b1_0_7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9bc71622b1_0_7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9bc71622b1_0_7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9bc71622b1_0_7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9bc71622b1_0_7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9bc71622b1_0_7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9bc71622b1_0_7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9bc71622b1_0_7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9bc71622b1_0_7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9bc71622b1_0_7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hyperlink" Target="http://www.youtube.com/watch?v=mGYmiQkah4o" TargetMode="Externa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hyperlink" Target="http://www.youtube.com/watch?v=1RWOpQXTltA"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Epistemology: Let’s Think About it!</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lt2"/>
                </a:solidFill>
              </a:rPr>
              <a:t>Is anything you know really real??</a:t>
            </a:r>
            <a:endParaRPr>
              <a:solidFill>
                <a:schemeClr val="l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700"/>
              <a:t>Quick Recap!</a:t>
            </a:r>
            <a:endParaRPr sz="3700"/>
          </a:p>
        </p:txBody>
      </p:sp>
      <p:sp>
        <p:nvSpPr>
          <p:cNvPr id="70" name="Google Shape;70;p14"/>
          <p:cNvSpPr txBox="1"/>
          <p:nvPr>
            <p:ph idx="1" type="body"/>
          </p:nvPr>
        </p:nvSpPr>
        <p:spPr>
          <a:xfrm>
            <a:off x="387900" y="1642225"/>
            <a:ext cx="8368200" cy="2264400"/>
          </a:xfrm>
          <a:prstGeom prst="rect">
            <a:avLst/>
          </a:prstGeom>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300"/>
              <a:t>What is </a:t>
            </a:r>
            <a:r>
              <a:rPr b="1" lang="en" sz="2300"/>
              <a:t>Epistemology</a:t>
            </a:r>
            <a:r>
              <a:rPr lang="en" sz="2300"/>
              <a:t>??</a:t>
            </a:r>
            <a:endParaRPr sz="2300"/>
          </a:p>
          <a:p>
            <a:pPr indent="457200" lvl="0" marL="0" rtl="0" algn="l">
              <a:spcBef>
                <a:spcPts val="1600"/>
              </a:spcBef>
              <a:spcAft>
                <a:spcPts val="0"/>
              </a:spcAft>
              <a:buNone/>
            </a:pPr>
            <a:r>
              <a:rPr lang="en" sz="2300"/>
              <a:t>→ Epistemology is the study of </a:t>
            </a:r>
            <a:r>
              <a:rPr b="1" lang="en" sz="2300"/>
              <a:t>knowledge</a:t>
            </a:r>
            <a:r>
              <a:rPr lang="en" sz="2300"/>
              <a:t>!</a:t>
            </a:r>
            <a:r>
              <a:rPr lang="en" sz="2300"/>
              <a:t>	</a:t>
            </a:r>
            <a:endParaRPr sz="2300"/>
          </a:p>
          <a:p>
            <a:pPr indent="457200" lvl="0" marL="457200" rtl="0" algn="l">
              <a:spcBef>
                <a:spcPts val="1600"/>
              </a:spcBef>
              <a:spcAft>
                <a:spcPts val="1600"/>
              </a:spcAft>
              <a:buNone/>
            </a:pPr>
            <a:r>
              <a:rPr lang="en" sz="2300"/>
              <a:t>(or more </a:t>
            </a:r>
            <a:r>
              <a:rPr lang="en" sz="2300"/>
              <a:t>specifically</a:t>
            </a:r>
            <a:r>
              <a:rPr lang="en" sz="2300"/>
              <a:t>: how do we know what we know?)</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74" name="Shape 74"/>
        <p:cNvGrpSpPr/>
        <p:nvPr/>
      </p:nvGrpSpPr>
      <p:grpSpPr>
        <a:xfrm>
          <a:off x="0" y="0"/>
          <a:ext cx="0" cy="0"/>
          <a:chOff x="0" y="0"/>
          <a:chExt cx="0" cy="0"/>
        </a:xfrm>
      </p:grpSpPr>
      <p:sp>
        <p:nvSpPr>
          <p:cNvPr id="75" name="Google Shape;75;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t>Think About It!</a:t>
            </a:r>
            <a:endParaRPr sz="3600"/>
          </a:p>
        </p:txBody>
      </p:sp>
      <p:sp>
        <p:nvSpPr>
          <p:cNvPr id="76" name="Google Shape;76;p15"/>
          <p:cNvSpPr txBox="1"/>
          <p:nvPr>
            <p:ph idx="1" type="body"/>
          </p:nvPr>
        </p:nvSpPr>
        <p:spPr>
          <a:xfrm>
            <a:off x="387900" y="1527000"/>
            <a:ext cx="8368200" cy="3180300"/>
          </a:xfrm>
          <a:prstGeom prst="rect">
            <a:avLst/>
          </a:prstGeom>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200"/>
              <a:t>Think of 3-5 things that you </a:t>
            </a:r>
            <a:r>
              <a:rPr b="1" lang="en" sz="2200"/>
              <a:t>know.</a:t>
            </a:r>
            <a:endParaRPr b="1" sz="2200"/>
          </a:p>
          <a:p>
            <a:pPr indent="-342900" lvl="0" marL="457200" rtl="0" algn="l">
              <a:spcBef>
                <a:spcPts val="1600"/>
              </a:spcBef>
              <a:spcAft>
                <a:spcPts val="0"/>
              </a:spcAft>
              <a:buSzPts val="1800"/>
              <a:buChar char="-"/>
            </a:pPr>
            <a:r>
              <a:rPr i="1" lang="en" sz="2200"/>
              <a:t>How</a:t>
            </a:r>
            <a:r>
              <a:rPr lang="en" sz="2200"/>
              <a:t> do you know them? </a:t>
            </a:r>
            <a:r>
              <a:rPr lang="en" sz="1700"/>
              <a:t>(write it down if you want!)</a:t>
            </a:r>
            <a:endParaRPr sz="1700"/>
          </a:p>
          <a:p>
            <a:pPr indent="-368300" lvl="0" marL="457200" rtl="0" algn="l">
              <a:spcBef>
                <a:spcPts val="0"/>
              </a:spcBef>
              <a:spcAft>
                <a:spcPts val="0"/>
              </a:spcAft>
              <a:buSzPts val="2200"/>
              <a:buChar char="-"/>
            </a:pPr>
            <a:r>
              <a:rPr lang="en" sz="2200"/>
              <a:t>Are you </a:t>
            </a:r>
            <a:r>
              <a:rPr i="1" lang="en" sz="2200"/>
              <a:t>sure</a:t>
            </a:r>
            <a:r>
              <a:rPr lang="en" sz="2200"/>
              <a:t> that you know them? Do you have any doubts at all?</a:t>
            </a:r>
            <a:endParaRPr sz="2200"/>
          </a:p>
          <a:p>
            <a:pPr indent="-368300" lvl="0" marL="457200" rtl="0" algn="l">
              <a:spcBef>
                <a:spcPts val="0"/>
              </a:spcBef>
              <a:spcAft>
                <a:spcPts val="0"/>
              </a:spcAft>
              <a:buSzPts val="2200"/>
              <a:buChar char="-"/>
            </a:pPr>
            <a:r>
              <a:rPr lang="en" sz="2200"/>
              <a:t>If yes, what are you unsure about?</a:t>
            </a:r>
            <a:endParaRPr sz="2200"/>
          </a:p>
          <a:p>
            <a:pPr indent="-368300" lvl="0" marL="457200" rtl="0" algn="l">
              <a:spcBef>
                <a:spcPts val="0"/>
              </a:spcBef>
              <a:spcAft>
                <a:spcPts val="0"/>
              </a:spcAft>
              <a:buSzPts val="2200"/>
              <a:buChar char="-"/>
            </a:pPr>
            <a:r>
              <a:rPr lang="en" sz="2200"/>
              <a:t>If no, what makes you so confident in your claims?</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80" name="Shape 80"/>
        <p:cNvGrpSpPr/>
        <p:nvPr/>
      </p:nvGrpSpPr>
      <p:grpSpPr>
        <a:xfrm>
          <a:off x="0" y="0"/>
          <a:ext cx="0" cy="0"/>
          <a:chOff x="0" y="0"/>
          <a:chExt cx="0" cy="0"/>
        </a:xfrm>
      </p:grpSpPr>
      <p:sp>
        <p:nvSpPr>
          <p:cNvPr id="81" name="Google Shape;81;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800"/>
              <a:t>Discuss!</a:t>
            </a:r>
            <a:endParaRPr sz="3800"/>
          </a:p>
        </p:txBody>
      </p:sp>
      <p:sp>
        <p:nvSpPr>
          <p:cNvPr id="82" name="Google Shape;82;p16"/>
          <p:cNvSpPr txBox="1"/>
          <p:nvPr>
            <p:ph idx="1" type="body"/>
          </p:nvPr>
        </p:nvSpPr>
        <p:spPr>
          <a:xfrm>
            <a:off x="387900" y="1489824"/>
            <a:ext cx="8368200" cy="3078900"/>
          </a:xfrm>
          <a:prstGeom prst="rect">
            <a:avLst/>
          </a:prstGeom>
          <a:ln cap="flat" cmpd="sng" w="3810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000"/>
              <a:t>Find a family member, friend, classmate, anyone! Share your responses with them!</a:t>
            </a:r>
            <a:endParaRPr sz="2000"/>
          </a:p>
          <a:p>
            <a:pPr indent="0" lvl="0" marL="0" rtl="0" algn="l">
              <a:spcBef>
                <a:spcPts val="1600"/>
              </a:spcBef>
              <a:spcAft>
                <a:spcPts val="0"/>
              </a:spcAft>
              <a:buNone/>
            </a:pPr>
            <a:r>
              <a:rPr lang="en" sz="2000"/>
              <a:t>Discuss any doubts you have about your knowledge and where you think they might come from. Are you more confident with certain types of knowledge than with others?</a:t>
            </a:r>
            <a:endParaRPr sz="2000"/>
          </a:p>
          <a:p>
            <a:pPr indent="0" lvl="0" marL="0" rtl="0" algn="l">
              <a:spcBef>
                <a:spcPts val="1600"/>
              </a:spcBef>
              <a:spcAft>
                <a:spcPts val="1600"/>
              </a:spcAft>
              <a:buNone/>
            </a:pPr>
            <a:r>
              <a:rPr lang="en" sz="2000"/>
              <a:t>If so, why do you think that is?</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86" name="Shape 86"/>
        <p:cNvGrpSpPr/>
        <p:nvPr/>
      </p:nvGrpSpPr>
      <p:grpSpPr>
        <a:xfrm>
          <a:off x="0" y="0"/>
          <a:ext cx="0" cy="0"/>
          <a:chOff x="0" y="0"/>
          <a:chExt cx="0" cy="0"/>
        </a:xfrm>
      </p:grpSpPr>
      <p:sp>
        <p:nvSpPr>
          <p:cNvPr id="87" name="Google Shape;87;p17"/>
          <p:cNvSpPr txBox="1"/>
          <p:nvPr>
            <p:ph type="title"/>
          </p:nvPr>
        </p:nvSpPr>
        <p:spPr>
          <a:xfrm>
            <a:off x="387900" y="1112450"/>
            <a:ext cx="8368200" cy="1126500"/>
          </a:xfrm>
          <a:prstGeom prst="rect">
            <a:avLst/>
          </a:prstGeom>
          <a:ln cap="flat" cmpd="sng" w="381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5400"/>
              <a:t>Thought Experiments!</a:t>
            </a:r>
            <a:endParaRPr sz="5400"/>
          </a:p>
        </p:txBody>
      </p:sp>
      <p:sp>
        <p:nvSpPr>
          <p:cNvPr id="88" name="Google Shape;88;p17"/>
          <p:cNvSpPr txBox="1"/>
          <p:nvPr/>
        </p:nvSpPr>
        <p:spPr>
          <a:xfrm>
            <a:off x="1278600" y="2571750"/>
            <a:ext cx="6586800" cy="1333200"/>
          </a:xfrm>
          <a:prstGeom prst="rect">
            <a:avLst/>
          </a:prstGeom>
          <a:noFill/>
          <a:ln cap="flat" cmpd="sng" w="2857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chemeClr val="dk1"/>
                </a:solidFill>
                <a:latin typeface="Roboto Slab"/>
                <a:ea typeface="Roboto Slab"/>
                <a:cs typeface="Roboto Slab"/>
                <a:sym typeface="Roboto Slab"/>
              </a:rPr>
              <a:t>Here you will be presented with a few thought experiments. Think about them, write about them, discuss with someone - do whatever interests you!</a:t>
            </a:r>
            <a:endParaRPr sz="2100">
              <a:solidFill>
                <a:schemeClr val="dk1"/>
              </a:solidFill>
              <a:latin typeface="Roboto Slab"/>
              <a:ea typeface="Roboto Slab"/>
              <a:cs typeface="Roboto Slab"/>
              <a:sym typeface="Roboto Slab"/>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92" name="Shape 92"/>
        <p:cNvGrpSpPr/>
        <p:nvPr/>
      </p:nvGrpSpPr>
      <p:grpSpPr>
        <a:xfrm>
          <a:off x="0" y="0"/>
          <a:ext cx="0" cy="0"/>
          <a:chOff x="0" y="0"/>
          <a:chExt cx="0" cy="0"/>
        </a:xfrm>
      </p:grpSpPr>
      <p:sp>
        <p:nvSpPr>
          <p:cNvPr id="93" name="Google Shape;93;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400"/>
              <a:t>Mary’s Room</a:t>
            </a:r>
            <a:endParaRPr sz="3400"/>
          </a:p>
        </p:txBody>
      </p:sp>
      <p:pic>
        <p:nvPicPr>
          <p:cNvPr descr="View full lesson: http://ed.ted.com/lessons/mary-s-room-a-philosophical-thought-experiment-eleanor-nelsen&#10;&#10;Imagine a neuroscientist who has only ever seen black and white things, but she is an expert in color vision and knows everything about its physics and biology. If, one day, she sees color, does she learn anything new? Is there anything about perceiving color that wasn’t captured in her knowledge? Eleanor Nelsen explains what this thought experiment can teach us about experience. &#10;&#10;Lesson by Eleanor Nelsen, animation by Maxime Dupuy." id="94" name="Google Shape;94;p18" title="Mary's Room: A philosophical thought experiment - Eleanor Nelsen">
            <a:hlinkClick r:id="rId3"/>
          </p:cNvPr>
          <p:cNvPicPr preferRelativeResize="0"/>
          <p:nvPr/>
        </p:nvPicPr>
        <p:blipFill>
          <a:blip r:embed="rId4">
            <a:alphaModFix/>
          </a:blip>
          <a:stretch>
            <a:fillRect/>
          </a:stretch>
        </p:blipFill>
        <p:spPr>
          <a:xfrm>
            <a:off x="2286000" y="1263275"/>
            <a:ext cx="4572000" cy="3429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98" name="Shape 98"/>
        <p:cNvGrpSpPr/>
        <p:nvPr/>
      </p:nvGrpSpPr>
      <p:grpSpPr>
        <a:xfrm>
          <a:off x="0" y="0"/>
          <a:ext cx="0" cy="0"/>
          <a:chOff x="0" y="0"/>
          <a:chExt cx="0" cy="0"/>
        </a:xfrm>
      </p:grpSpPr>
      <p:sp>
        <p:nvSpPr>
          <p:cNvPr id="99" name="Google Shape;99;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400"/>
              <a:t>Plato’s Allegory of the Cave</a:t>
            </a:r>
            <a:endParaRPr sz="3400"/>
          </a:p>
        </p:txBody>
      </p:sp>
      <p:pic>
        <p:nvPicPr>
          <p:cNvPr descr="View full lesson: http://ed.ted.com/lessons/plato-s-allegory-of-the-cave-alex-gendler&#10;&#10;Twenty four hundred years ago, Plato, one of history’s most famous thinkers, said life is like being chained up in a cave forced to watch shadows flitting across a stone wall. Beyond sounding quite morbid, what exactly did he mean? Alex Gendler unravels Plato's Allegory of the Cave, found in Book VII of &quot;The Republic.&quot; &#10;&#10;Lesson by Alex Gendler, animation by Stretch Films, Inc." id="100" name="Google Shape;100;p19" title="Plato’s Allegory of the Cave - Alex Gendler">
            <a:hlinkClick r:id="rId3"/>
          </p:cNvPr>
          <p:cNvPicPr preferRelativeResize="0"/>
          <p:nvPr/>
        </p:nvPicPr>
        <p:blipFill>
          <a:blip r:embed="rId4">
            <a:alphaModFix/>
          </a:blip>
          <a:stretch>
            <a:fillRect/>
          </a:stretch>
        </p:blipFill>
        <p:spPr>
          <a:xfrm>
            <a:off x="2286000" y="1279900"/>
            <a:ext cx="4572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104" name="Shape 104"/>
        <p:cNvGrpSpPr/>
        <p:nvPr/>
      </p:nvGrpSpPr>
      <p:grpSpPr>
        <a:xfrm>
          <a:off x="0" y="0"/>
          <a:ext cx="0" cy="0"/>
          <a:chOff x="0" y="0"/>
          <a:chExt cx="0" cy="0"/>
        </a:xfrm>
      </p:grpSpPr>
      <p:sp>
        <p:nvSpPr>
          <p:cNvPr id="105" name="Google Shape;105;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Russell’s “5 minute hypothesis”</a:t>
            </a:r>
            <a:endParaRPr/>
          </a:p>
        </p:txBody>
      </p:sp>
      <p:sp>
        <p:nvSpPr>
          <p:cNvPr id="106" name="Google Shape;106;p20"/>
          <p:cNvSpPr txBox="1"/>
          <p:nvPr>
            <p:ph idx="1" type="body"/>
          </p:nvPr>
        </p:nvSpPr>
        <p:spPr>
          <a:xfrm>
            <a:off x="387900" y="1715100"/>
            <a:ext cx="8368200" cy="1713300"/>
          </a:xfrm>
          <a:prstGeom prst="rect">
            <a:avLst/>
          </a:prstGeom>
          <a:ln cap="flat" cmpd="sng" w="38100">
            <a:solidFill>
              <a:schemeClr val="accent5"/>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1600"/>
              </a:spcAft>
              <a:buNone/>
            </a:pPr>
            <a:r>
              <a:rPr lang="en" sz="2600"/>
              <a:t>“How can you be sure that </a:t>
            </a:r>
            <a:r>
              <a:rPr lang="en" sz="2600"/>
              <a:t>the world did not spring into being five minutes ago, exactly as it then was, with a population that “remembered” a wholly unreal past?”</a:t>
            </a:r>
            <a:endParaRPr sz="2600"/>
          </a:p>
        </p:txBody>
      </p:sp>
      <p:sp>
        <p:nvSpPr>
          <p:cNvPr id="107" name="Google Shape;107;p20"/>
          <p:cNvSpPr txBox="1"/>
          <p:nvPr/>
        </p:nvSpPr>
        <p:spPr>
          <a:xfrm>
            <a:off x="695550" y="4684225"/>
            <a:ext cx="7752900" cy="34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2"/>
                </a:solidFill>
                <a:latin typeface="Roboto"/>
                <a:ea typeface="Roboto"/>
                <a:cs typeface="Roboto"/>
                <a:sym typeface="Roboto"/>
              </a:rPr>
              <a:t>Source: Bertrand Russell. The Analysis of Mind. 1921. London: George Allen &amp; Unwin, 1968. 159.</a:t>
            </a:r>
            <a:endParaRPr>
              <a:solidFill>
                <a:schemeClr val="lt2"/>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111" name="Shape 111"/>
        <p:cNvGrpSpPr/>
        <p:nvPr/>
      </p:nvGrpSpPr>
      <p:grpSpPr>
        <a:xfrm>
          <a:off x="0" y="0"/>
          <a:ext cx="0" cy="0"/>
          <a:chOff x="0" y="0"/>
          <a:chExt cx="0" cy="0"/>
        </a:xfrm>
      </p:grpSpPr>
      <p:sp>
        <p:nvSpPr>
          <p:cNvPr id="112" name="Google Shape;112;p21"/>
          <p:cNvSpPr txBox="1"/>
          <p:nvPr>
            <p:ph type="title"/>
          </p:nvPr>
        </p:nvSpPr>
        <p:spPr>
          <a:xfrm>
            <a:off x="265500" y="724275"/>
            <a:ext cx="40452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200"/>
              <a:t>Do you </a:t>
            </a:r>
            <a:r>
              <a:rPr i="1" lang="en" sz="4200"/>
              <a:t>really </a:t>
            </a:r>
            <a:r>
              <a:rPr lang="en" sz="4200"/>
              <a:t>know what you know?</a:t>
            </a:r>
            <a:endParaRPr sz="4200"/>
          </a:p>
        </p:txBody>
      </p:sp>
      <p:sp>
        <p:nvSpPr>
          <p:cNvPr id="113" name="Google Shape;113;p21"/>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4200">
                <a:latin typeface="Roboto Slab"/>
                <a:ea typeface="Roboto Slab"/>
                <a:cs typeface="Roboto Slab"/>
                <a:sym typeface="Roboto Slab"/>
              </a:rPr>
              <a:t>Can you ever </a:t>
            </a:r>
            <a:r>
              <a:rPr i="1" lang="en" sz="4200">
                <a:latin typeface="Roboto Slab"/>
                <a:ea typeface="Roboto Slab"/>
                <a:cs typeface="Roboto Slab"/>
                <a:sym typeface="Roboto Slab"/>
              </a:rPr>
              <a:t>really</a:t>
            </a:r>
            <a:r>
              <a:rPr lang="en" sz="4200">
                <a:latin typeface="Roboto Slab"/>
                <a:ea typeface="Roboto Slab"/>
                <a:cs typeface="Roboto Slab"/>
                <a:sym typeface="Roboto Slab"/>
              </a:rPr>
              <a:t> be sure?</a:t>
            </a:r>
            <a:endParaRPr sz="4200">
              <a:latin typeface="Roboto Slab"/>
              <a:ea typeface="Roboto Slab"/>
              <a:cs typeface="Roboto Slab"/>
              <a:sym typeface="Roboto Slab"/>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