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Georgia" panose="02040502050405020303" pitchFamily="18" charset="0"/>
      <p:regular r:id="rId15"/>
      <p:bold r:id="rId16"/>
      <p:italic r:id="rId17"/>
      <p:boldItalic r:id="rId18"/>
    </p:embeddedFont>
    <p:embeddedFont>
      <p:font typeface="Itim" pitchFamily="2" charset="-34"/>
      <p:regular r:id="rId19"/>
    </p:embeddedFont>
    <p:embeddedFont>
      <p:font typeface="Roboto" panose="02000000000000000000" pitchFamily="2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9"/>
  </p:normalViewPr>
  <p:slideViewPr>
    <p:cSldViewPr snapToGrid="0">
      <p:cViewPr varScale="1">
        <p:scale>
          <a:sx n="144" d="100"/>
          <a:sy n="144" d="100"/>
        </p:scale>
        <p:origin x="72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6f91993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6f91993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c6f91993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c6f91993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995390a3fa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995390a3fa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c6f919934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c6f919934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9b523201f8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9b523201f8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9b523201f8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9b523201f8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9b523201f8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9b523201f8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995390a3fa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995390a3fa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9b523201f8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9b523201f8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995390a3fa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995390a3fa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9b523201f8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9b523201f8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9b523201f8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9b523201f8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7534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700">
                <a:latin typeface="Itim"/>
                <a:ea typeface="Itim"/>
                <a:cs typeface="Itim"/>
                <a:sym typeface="Iti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Itim"/>
                <a:ea typeface="Itim"/>
                <a:cs typeface="Itim"/>
                <a:sym typeface="Iti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718250"/>
            <a:ext cx="4045200" cy="170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rgbClr val="6CBA68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430700"/>
            <a:ext cx="87534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Word Challenge</a:t>
            </a:r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5" y="2502805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Georgia"/>
                <a:ea typeface="Georgia"/>
                <a:cs typeface="Georgia"/>
                <a:sym typeface="Georgia"/>
              </a:rPr>
              <a:t>How do we use our words differently?</a:t>
            </a:r>
            <a:endParaRPr sz="23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390525" y="4642450"/>
            <a:ext cx="6012600" cy="3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A K-12 Philosophy lesson on Language and Thought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2"/>
          <p:cNvSpPr txBox="1">
            <a:spLocks noGrp="1"/>
          </p:cNvSpPr>
          <p:nvPr>
            <p:ph type="title"/>
          </p:nvPr>
        </p:nvSpPr>
        <p:spPr>
          <a:xfrm>
            <a:off x="226625" y="2080925"/>
            <a:ext cx="4045200" cy="82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Reflect</a:t>
            </a:r>
            <a:endParaRPr/>
          </a:p>
        </p:txBody>
      </p:sp>
      <p:sp>
        <p:nvSpPr>
          <p:cNvPr id="143" name="Google Shape;143;p22"/>
          <p:cNvSpPr txBox="1">
            <a:spLocks noGrp="1"/>
          </p:cNvSpPr>
          <p:nvPr>
            <p:ph type="body" idx="2"/>
          </p:nvPr>
        </p:nvSpPr>
        <p:spPr>
          <a:xfrm>
            <a:off x="4949725" y="877575"/>
            <a:ext cx="3837000" cy="393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Itim"/>
              <a:buChar char="●"/>
            </a:pPr>
            <a:r>
              <a:rPr lang="en" sz="2000" dirty="0">
                <a:latin typeface="Itim"/>
                <a:ea typeface="Itim"/>
                <a:cs typeface="Itim"/>
                <a:sym typeface="Itim"/>
              </a:rPr>
              <a:t>Which words did you write down?</a:t>
            </a:r>
            <a:endParaRPr sz="2000" dirty="0">
              <a:latin typeface="Itim"/>
              <a:ea typeface="Itim"/>
              <a:cs typeface="Itim"/>
              <a:sym typeface="Itim"/>
            </a:endParaRPr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SzPts val="2000"/>
              <a:buFont typeface="Itim"/>
              <a:buChar char="●"/>
            </a:pPr>
            <a:r>
              <a:rPr lang="en" sz="2000" dirty="0">
                <a:latin typeface="Itim"/>
                <a:ea typeface="Itim"/>
                <a:cs typeface="Itim"/>
                <a:sym typeface="Itim"/>
              </a:rPr>
              <a:t>Why do they remind you of the word “powerful”?</a:t>
            </a:r>
            <a:endParaRPr sz="2000" dirty="0">
              <a:latin typeface="Itim"/>
              <a:ea typeface="Itim"/>
              <a:cs typeface="Itim"/>
              <a:sym typeface="Itim"/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Font typeface="Itim"/>
              <a:buChar char="●"/>
            </a:pPr>
            <a:r>
              <a:rPr lang="en" sz="2000" dirty="0">
                <a:latin typeface="Itim"/>
                <a:ea typeface="Itim"/>
                <a:cs typeface="Itim"/>
                <a:sym typeface="Itim"/>
              </a:rPr>
              <a:t>Do you think your friends and family would think of different words?</a:t>
            </a:r>
            <a:endParaRPr sz="2000" dirty="0">
              <a:latin typeface="Itim"/>
              <a:ea typeface="Itim"/>
              <a:cs typeface="Itim"/>
              <a:sym typeface="Itim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Itim"/>
              <a:ea typeface="Itim"/>
              <a:cs typeface="Itim"/>
              <a:sym typeface="Itim"/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Itim"/>
              <a:buChar char="●"/>
            </a:pPr>
            <a:r>
              <a:rPr lang="en" sz="2000" dirty="0">
                <a:latin typeface="Itim"/>
                <a:ea typeface="Itim"/>
                <a:cs typeface="Itim"/>
                <a:sym typeface="Itim"/>
              </a:rPr>
              <a:t>Why or why not?</a:t>
            </a:r>
            <a:endParaRPr sz="2000" dirty="0">
              <a:latin typeface="Itim"/>
              <a:ea typeface="Itim"/>
              <a:cs typeface="Itim"/>
              <a:sym typeface="Itim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2300" dirty="0">
              <a:latin typeface="Itim"/>
              <a:ea typeface="Itim"/>
              <a:cs typeface="Itim"/>
              <a:sym typeface="Itim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>
            <a:spLocks noGrp="1"/>
          </p:cNvSpPr>
          <p:nvPr>
            <p:ph type="title"/>
          </p:nvPr>
        </p:nvSpPr>
        <p:spPr>
          <a:xfrm>
            <a:off x="460950" y="1806123"/>
            <a:ext cx="8222100" cy="299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Itim"/>
              <a:buChar char="★"/>
            </a:pPr>
            <a:r>
              <a:rPr lang="en" sz="3000" dirty="0">
                <a:latin typeface="Itim"/>
                <a:ea typeface="Itim"/>
                <a:cs typeface="Itim"/>
                <a:sym typeface="Itim"/>
              </a:rPr>
              <a:t>Where do we get our words from?</a:t>
            </a:r>
            <a:endParaRPr sz="3000" dirty="0">
              <a:latin typeface="Itim"/>
              <a:ea typeface="Itim"/>
              <a:cs typeface="Itim"/>
              <a:sym typeface="Itim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latin typeface="Itim"/>
              <a:ea typeface="Itim"/>
              <a:cs typeface="Itim"/>
              <a:sym typeface="Itim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Itim"/>
              <a:buChar char="★"/>
            </a:pPr>
            <a:r>
              <a:rPr lang="en" sz="3000" dirty="0">
                <a:latin typeface="Itim"/>
                <a:ea typeface="Itim"/>
                <a:cs typeface="Itim"/>
                <a:sym typeface="Itim"/>
              </a:rPr>
              <a:t>Do you use different words at home than you do in class? With friends?</a:t>
            </a:r>
            <a:endParaRPr sz="3000" dirty="0">
              <a:latin typeface="Itim"/>
              <a:ea typeface="Itim"/>
              <a:cs typeface="Itim"/>
              <a:sym typeface="Itim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latin typeface="Itim"/>
              <a:ea typeface="Itim"/>
              <a:cs typeface="Itim"/>
              <a:sym typeface="Itim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Font typeface="Itim"/>
              <a:buChar char="★"/>
            </a:pPr>
            <a:r>
              <a:rPr lang="en" sz="3000" dirty="0">
                <a:latin typeface="Itim"/>
                <a:ea typeface="Itim"/>
                <a:cs typeface="Itim"/>
                <a:sym typeface="Itim"/>
              </a:rPr>
              <a:t>Is there one, right way to use our words?</a:t>
            </a:r>
            <a:endParaRPr sz="3000" dirty="0">
              <a:latin typeface="Itim"/>
              <a:ea typeface="Itim"/>
              <a:cs typeface="Itim"/>
              <a:sym typeface="It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Itim"/>
              <a:ea typeface="Itim"/>
              <a:cs typeface="Itim"/>
              <a:sym typeface="Itim"/>
            </a:endParaRPr>
          </a:p>
        </p:txBody>
      </p:sp>
      <p:sp>
        <p:nvSpPr>
          <p:cNvPr id="149" name="Google Shape;149;p23"/>
          <p:cNvSpPr txBox="1">
            <a:spLocks noGrp="1"/>
          </p:cNvSpPr>
          <p:nvPr>
            <p:ph type="title"/>
          </p:nvPr>
        </p:nvSpPr>
        <p:spPr>
          <a:xfrm>
            <a:off x="460950" y="571425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Itim"/>
                <a:ea typeface="Itim"/>
                <a:cs typeface="Itim"/>
                <a:sym typeface="Itim"/>
              </a:rPr>
              <a:t>Wrap-up Brainstorm:</a:t>
            </a:r>
            <a:endParaRPr dirty="0">
              <a:latin typeface="Itim"/>
              <a:ea typeface="Itim"/>
              <a:cs typeface="Itim"/>
              <a:sym typeface="Itim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>
            <a:spLocks noGrp="1"/>
          </p:cNvSpPr>
          <p:nvPr>
            <p:ph type="title"/>
          </p:nvPr>
        </p:nvSpPr>
        <p:spPr>
          <a:xfrm>
            <a:off x="471900" y="449925"/>
            <a:ext cx="8222100" cy="105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Challenge #3: Word Challenge Journal!</a:t>
            </a:r>
            <a:endParaRPr dirty="0"/>
          </a:p>
        </p:txBody>
      </p:sp>
      <p:sp>
        <p:nvSpPr>
          <p:cNvPr id="155" name="Google Shape;155;p2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7995000" cy="32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u="sng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Step 1:</a:t>
            </a:r>
            <a:r>
              <a:rPr lang="en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Ask 3 of your friends/family members what words come to mind when they think of the word “powerful” (or another word of your choice)</a:t>
            </a: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 u="sng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Step 2:</a:t>
            </a:r>
            <a:r>
              <a:rPr lang="en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Write your answers in your Word Challenge journal (along with your own answers). </a:t>
            </a: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 u="sng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Step 3:</a:t>
            </a:r>
            <a:r>
              <a:rPr lang="en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Once you have collected your answers, write down 3 observations about all of the answers you collected. </a:t>
            </a:r>
            <a:endParaRPr sz="2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7534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Challenge #1: Word Search</a:t>
            </a:r>
            <a:endParaRPr dirty="0"/>
          </a:p>
        </p:txBody>
      </p:sp>
      <p:sp>
        <p:nvSpPr>
          <p:cNvPr id="75" name="Google Shape;75;p14"/>
          <p:cNvSpPr txBox="1">
            <a:spLocks noGrp="1"/>
          </p:cNvSpPr>
          <p:nvPr>
            <p:ph type="subTitle" idx="1"/>
          </p:nvPr>
        </p:nvSpPr>
        <p:spPr>
          <a:xfrm>
            <a:off x="390525" y="2789128"/>
            <a:ext cx="8222100" cy="140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Georgia"/>
                <a:ea typeface="Georgia"/>
                <a:cs typeface="Georgia"/>
                <a:sym typeface="Georgia"/>
              </a:rPr>
              <a:t>Set a timer for 5 minutes!</a:t>
            </a:r>
            <a:endParaRPr sz="23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Georgia"/>
                <a:ea typeface="Georgia"/>
                <a:cs typeface="Georgia"/>
                <a:sym typeface="Georgia"/>
              </a:rPr>
              <a:t>Find as many words as you can in the puzzle on the next slide and write them down</a:t>
            </a:r>
            <a:endParaRPr sz="23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5"/>
          <p:cNvPicPr preferRelativeResize="0"/>
          <p:nvPr/>
        </p:nvPicPr>
        <p:blipFill rotWithShape="1">
          <a:blip r:embed="rId3">
            <a:alphaModFix/>
          </a:blip>
          <a:srcRect t="9649" r="22636" b="5258"/>
          <a:stretch/>
        </p:blipFill>
        <p:spPr>
          <a:xfrm>
            <a:off x="2212225" y="360713"/>
            <a:ext cx="4578700" cy="4422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7534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Which words did you find?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>
            <a:spLocks noGrp="1"/>
          </p:cNvSpPr>
          <p:nvPr>
            <p:ph type="title"/>
          </p:nvPr>
        </p:nvSpPr>
        <p:spPr>
          <a:xfrm>
            <a:off x="265500" y="429825"/>
            <a:ext cx="4045200" cy="170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Ask yourself: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7"/>
          <p:cNvSpPr txBox="1">
            <a:spLocks noGrp="1"/>
          </p:cNvSpPr>
          <p:nvPr>
            <p:ph type="subTitle" idx="1"/>
          </p:nvPr>
        </p:nvSpPr>
        <p:spPr>
          <a:xfrm>
            <a:off x="265500" y="1954192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000000"/>
                </a:solidFill>
                <a:latin typeface="Itim"/>
                <a:ea typeface="Itim"/>
                <a:cs typeface="Itim"/>
                <a:sym typeface="Itim"/>
              </a:rPr>
              <a:t>Why do you think you found some words but not others?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2"/>
          </p:nvPr>
        </p:nvSpPr>
        <p:spPr>
          <a:xfrm>
            <a:off x="4867925" y="741925"/>
            <a:ext cx="3837000" cy="128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>
                <a:latin typeface="Itim"/>
                <a:ea typeface="Itim"/>
                <a:cs typeface="Itim"/>
                <a:sym typeface="Itim"/>
              </a:rPr>
              <a:t>Write it down:</a:t>
            </a:r>
            <a:endParaRPr sz="3700">
              <a:latin typeface="Itim"/>
              <a:ea typeface="Itim"/>
              <a:cs typeface="Itim"/>
              <a:sym typeface="Itim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subTitle" idx="1"/>
          </p:nvPr>
        </p:nvSpPr>
        <p:spPr>
          <a:xfrm>
            <a:off x="4763825" y="202921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Itim"/>
              <a:buChar char="●"/>
            </a:pPr>
            <a:r>
              <a:rPr lang="en" sz="2800" i="1">
                <a:solidFill>
                  <a:srgbClr val="FFFFFF"/>
                </a:solidFill>
                <a:latin typeface="Itim"/>
                <a:ea typeface="Itim"/>
                <a:cs typeface="Itim"/>
                <a:sym typeface="Itim"/>
              </a:rPr>
              <a:t>Did you have a strategy?</a:t>
            </a:r>
            <a:endParaRPr sz="2800" i="1">
              <a:solidFill>
                <a:srgbClr val="FFFFFF"/>
              </a:solidFill>
              <a:latin typeface="Itim"/>
              <a:ea typeface="Itim"/>
              <a:cs typeface="Itim"/>
              <a:sym typeface="Itim"/>
            </a:endParaRPr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Itim"/>
              <a:buChar char="●"/>
            </a:pPr>
            <a:r>
              <a:rPr lang="en" sz="2800" i="1">
                <a:solidFill>
                  <a:srgbClr val="FFFFFF"/>
                </a:solidFill>
                <a:latin typeface="Itim"/>
                <a:ea typeface="Itim"/>
                <a:cs typeface="Itim"/>
                <a:sym typeface="Itim"/>
              </a:rPr>
              <a:t>Do you use these words often?</a:t>
            </a:r>
            <a:endParaRPr sz="3500">
              <a:solidFill>
                <a:srgbClr val="FFFFFF"/>
              </a:solidFill>
              <a:latin typeface="Itim"/>
              <a:ea typeface="Itim"/>
              <a:cs typeface="Itim"/>
              <a:sym typeface="Itim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sh dir="r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7534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Which words did you NOT find?</a:t>
            </a:r>
            <a:endParaRPr/>
          </a:p>
        </p:txBody>
      </p:sp>
      <p:sp>
        <p:nvSpPr>
          <p:cNvPr id="99" name="Google Shape;99;p18"/>
          <p:cNvSpPr txBox="1">
            <a:spLocks noGrp="1"/>
          </p:cNvSpPr>
          <p:nvPr>
            <p:ph type="subTitle" idx="1"/>
          </p:nvPr>
        </p:nvSpPr>
        <p:spPr>
          <a:xfrm>
            <a:off x="4951975" y="1108350"/>
            <a:ext cx="22692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Itim"/>
                <a:ea typeface="Itim"/>
                <a:cs typeface="Itim"/>
                <a:sym typeface="Itim"/>
              </a:rPr>
              <a:t>great</a:t>
            </a:r>
            <a:endParaRPr>
              <a:latin typeface="Itim"/>
              <a:ea typeface="Itim"/>
              <a:cs typeface="Itim"/>
              <a:sym typeface="Itim"/>
            </a:endParaRPr>
          </a:p>
        </p:txBody>
      </p:sp>
      <p:sp>
        <p:nvSpPr>
          <p:cNvPr id="100" name="Google Shape;100;p18"/>
          <p:cNvSpPr txBox="1">
            <a:spLocks noGrp="1"/>
          </p:cNvSpPr>
          <p:nvPr>
            <p:ph type="subTitle" idx="1"/>
          </p:nvPr>
        </p:nvSpPr>
        <p:spPr>
          <a:xfrm>
            <a:off x="5349400" y="397425"/>
            <a:ext cx="22692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Itim"/>
                <a:ea typeface="Itim"/>
                <a:cs typeface="Itim"/>
                <a:sym typeface="Itim"/>
              </a:rPr>
              <a:t>cats</a:t>
            </a:r>
            <a:endParaRPr>
              <a:latin typeface="Itim"/>
              <a:ea typeface="Itim"/>
              <a:cs typeface="Itim"/>
              <a:sym typeface="Itim"/>
            </a:endParaRPr>
          </a:p>
        </p:txBody>
      </p:sp>
      <p:sp>
        <p:nvSpPr>
          <p:cNvPr id="101" name="Google Shape;101;p18"/>
          <p:cNvSpPr txBox="1">
            <a:spLocks noGrp="1"/>
          </p:cNvSpPr>
          <p:nvPr>
            <p:ph type="subTitle" idx="1"/>
          </p:nvPr>
        </p:nvSpPr>
        <p:spPr>
          <a:xfrm>
            <a:off x="2602100" y="1210175"/>
            <a:ext cx="22692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Itim"/>
                <a:ea typeface="Itim"/>
                <a:cs typeface="Itim"/>
                <a:sym typeface="Itim"/>
              </a:rPr>
              <a:t>perpendicular</a:t>
            </a:r>
            <a:endParaRPr>
              <a:latin typeface="Itim"/>
              <a:ea typeface="Itim"/>
              <a:cs typeface="Itim"/>
              <a:sym typeface="Itim"/>
            </a:endParaRPr>
          </a:p>
        </p:txBody>
      </p:sp>
      <p:sp>
        <p:nvSpPr>
          <p:cNvPr id="102" name="Google Shape;102;p18"/>
          <p:cNvSpPr txBox="1">
            <a:spLocks noGrp="1"/>
          </p:cNvSpPr>
          <p:nvPr>
            <p:ph type="subTitle" idx="1"/>
          </p:nvPr>
        </p:nvSpPr>
        <p:spPr>
          <a:xfrm>
            <a:off x="2236475" y="397425"/>
            <a:ext cx="22692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Itim"/>
                <a:ea typeface="Itim"/>
                <a:cs typeface="Itim"/>
                <a:sym typeface="Itim"/>
              </a:rPr>
              <a:t>water</a:t>
            </a:r>
            <a:endParaRPr>
              <a:latin typeface="Itim"/>
              <a:ea typeface="Itim"/>
              <a:cs typeface="Itim"/>
              <a:sym typeface="Itim"/>
            </a:endParaRPr>
          </a:p>
        </p:txBody>
      </p:sp>
      <p:sp>
        <p:nvSpPr>
          <p:cNvPr id="103" name="Google Shape;103;p18"/>
          <p:cNvSpPr txBox="1">
            <a:spLocks noGrp="1"/>
          </p:cNvSpPr>
          <p:nvPr>
            <p:ph type="subTitle" idx="1"/>
          </p:nvPr>
        </p:nvSpPr>
        <p:spPr>
          <a:xfrm>
            <a:off x="6958550" y="1239350"/>
            <a:ext cx="22692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Itim"/>
                <a:ea typeface="Itim"/>
                <a:cs typeface="Itim"/>
                <a:sym typeface="Itim"/>
              </a:rPr>
              <a:t>acceptance</a:t>
            </a:r>
            <a:endParaRPr>
              <a:latin typeface="Itim"/>
              <a:ea typeface="Itim"/>
              <a:cs typeface="Itim"/>
              <a:sym typeface="Itim"/>
            </a:endParaRPr>
          </a:p>
        </p:txBody>
      </p:sp>
      <p:sp>
        <p:nvSpPr>
          <p:cNvPr id="104" name="Google Shape;104;p18"/>
          <p:cNvSpPr txBox="1">
            <a:spLocks noGrp="1"/>
          </p:cNvSpPr>
          <p:nvPr>
            <p:ph type="subTitle" idx="1"/>
          </p:nvPr>
        </p:nvSpPr>
        <p:spPr>
          <a:xfrm>
            <a:off x="1072425" y="1298275"/>
            <a:ext cx="22692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Itim"/>
                <a:ea typeface="Itim"/>
                <a:cs typeface="Itim"/>
                <a:sym typeface="Itim"/>
              </a:rPr>
              <a:t>dogs</a:t>
            </a:r>
            <a:endParaRPr>
              <a:latin typeface="Itim"/>
              <a:ea typeface="Itim"/>
              <a:cs typeface="Itim"/>
              <a:sym typeface="Itim"/>
            </a:endParaRPr>
          </a:p>
        </p:txBody>
      </p:sp>
      <p:sp>
        <p:nvSpPr>
          <p:cNvPr id="105" name="Google Shape;105;p18"/>
          <p:cNvSpPr txBox="1">
            <a:spLocks noGrp="1"/>
          </p:cNvSpPr>
          <p:nvPr>
            <p:ph type="subTitle" idx="1"/>
          </p:nvPr>
        </p:nvSpPr>
        <p:spPr>
          <a:xfrm>
            <a:off x="6958550" y="57625"/>
            <a:ext cx="22692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Itim"/>
                <a:ea typeface="Itim"/>
                <a:cs typeface="Itim"/>
                <a:sym typeface="Itim"/>
              </a:rPr>
              <a:t>happy</a:t>
            </a:r>
            <a:endParaRPr>
              <a:latin typeface="Itim"/>
              <a:ea typeface="Itim"/>
              <a:cs typeface="Itim"/>
              <a:sym typeface="Itim"/>
            </a:endParaRPr>
          </a:p>
        </p:txBody>
      </p:sp>
      <p:sp>
        <p:nvSpPr>
          <p:cNvPr id="106" name="Google Shape;106;p18"/>
          <p:cNvSpPr txBox="1">
            <a:spLocks noGrp="1"/>
          </p:cNvSpPr>
          <p:nvPr>
            <p:ph type="subTitle" idx="1"/>
          </p:nvPr>
        </p:nvSpPr>
        <p:spPr>
          <a:xfrm>
            <a:off x="3341625" y="57625"/>
            <a:ext cx="22692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Itim"/>
                <a:ea typeface="Itim"/>
                <a:cs typeface="Itim"/>
                <a:sym typeface="Itim"/>
              </a:rPr>
              <a:t>freedom</a:t>
            </a:r>
            <a:endParaRPr>
              <a:latin typeface="Itim"/>
              <a:ea typeface="Itim"/>
              <a:cs typeface="Itim"/>
              <a:sym typeface="Itim"/>
            </a:endParaRPr>
          </a:p>
        </p:txBody>
      </p:sp>
      <p:sp>
        <p:nvSpPr>
          <p:cNvPr id="107" name="Google Shape;107;p18"/>
          <p:cNvSpPr txBox="1">
            <a:spLocks noGrp="1"/>
          </p:cNvSpPr>
          <p:nvPr>
            <p:ph type="subTitle" idx="1"/>
          </p:nvPr>
        </p:nvSpPr>
        <p:spPr>
          <a:xfrm>
            <a:off x="252975" y="176675"/>
            <a:ext cx="22692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Itim"/>
                <a:ea typeface="Itim"/>
                <a:cs typeface="Itim"/>
                <a:sym typeface="Itim"/>
              </a:rPr>
              <a:t>brother</a:t>
            </a:r>
            <a:endParaRPr>
              <a:latin typeface="Itim"/>
              <a:ea typeface="Itim"/>
              <a:cs typeface="Itim"/>
              <a:sym typeface="Itim"/>
            </a:endParaRPr>
          </a:p>
        </p:txBody>
      </p:sp>
      <p:sp>
        <p:nvSpPr>
          <p:cNvPr id="108" name="Google Shape;108;p18"/>
          <p:cNvSpPr txBox="1">
            <a:spLocks noGrp="1"/>
          </p:cNvSpPr>
          <p:nvPr>
            <p:ph type="subTitle" idx="1"/>
          </p:nvPr>
        </p:nvSpPr>
        <p:spPr>
          <a:xfrm>
            <a:off x="880800" y="2789125"/>
            <a:ext cx="22692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Itim"/>
                <a:ea typeface="Itim"/>
                <a:cs typeface="Itim"/>
                <a:sym typeface="Itim"/>
              </a:rPr>
              <a:t>individual</a:t>
            </a:r>
            <a:endParaRPr>
              <a:latin typeface="Itim"/>
              <a:ea typeface="Itim"/>
              <a:cs typeface="Itim"/>
              <a:sym typeface="Itim"/>
            </a:endParaRPr>
          </a:p>
        </p:txBody>
      </p:sp>
      <p:sp>
        <p:nvSpPr>
          <p:cNvPr id="109" name="Google Shape;109;p18"/>
          <p:cNvSpPr txBox="1">
            <a:spLocks noGrp="1"/>
          </p:cNvSpPr>
          <p:nvPr>
            <p:ph type="subTitle" idx="1"/>
          </p:nvPr>
        </p:nvSpPr>
        <p:spPr>
          <a:xfrm>
            <a:off x="6389700" y="2789125"/>
            <a:ext cx="22692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Itim"/>
                <a:ea typeface="Itim"/>
                <a:cs typeface="Itim"/>
                <a:sym typeface="Itim"/>
              </a:rPr>
              <a:t>music</a:t>
            </a:r>
            <a:endParaRPr>
              <a:latin typeface="Itim"/>
              <a:ea typeface="Itim"/>
              <a:cs typeface="Itim"/>
              <a:sym typeface="Itim"/>
            </a:endParaRPr>
          </a:p>
        </p:txBody>
      </p:sp>
      <p:sp>
        <p:nvSpPr>
          <p:cNvPr id="110" name="Google Shape;110;p18"/>
          <p:cNvSpPr txBox="1">
            <a:spLocks noGrp="1"/>
          </p:cNvSpPr>
          <p:nvPr>
            <p:ph type="subTitle" idx="1"/>
          </p:nvPr>
        </p:nvSpPr>
        <p:spPr>
          <a:xfrm>
            <a:off x="332900" y="3962575"/>
            <a:ext cx="22692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Itim"/>
                <a:ea typeface="Itim"/>
                <a:cs typeface="Itim"/>
                <a:sym typeface="Itim"/>
              </a:rPr>
              <a:t>group</a:t>
            </a:r>
            <a:endParaRPr>
              <a:latin typeface="Itim"/>
              <a:ea typeface="Itim"/>
              <a:cs typeface="Itim"/>
              <a:sym typeface="Itim"/>
            </a:endParaRPr>
          </a:p>
        </p:txBody>
      </p:sp>
      <p:sp>
        <p:nvSpPr>
          <p:cNvPr id="111" name="Google Shape;111;p18"/>
          <p:cNvSpPr txBox="1">
            <a:spLocks noGrp="1"/>
          </p:cNvSpPr>
          <p:nvPr>
            <p:ph type="subTitle" idx="1"/>
          </p:nvPr>
        </p:nvSpPr>
        <p:spPr>
          <a:xfrm>
            <a:off x="4824425" y="3962575"/>
            <a:ext cx="22692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Itim"/>
                <a:ea typeface="Itim"/>
                <a:cs typeface="Itim"/>
                <a:sym typeface="Itim"/>
              </a:rPr>
              <a:t>trouble</a:t>
            </a:r>
            <a:endParaRPr>
              <a:latin typeface="Itim"/>
              <a:ea typeface="Itim"/>
              <a:cs typeface="Itim"/>
              <a:sym typeface="Itim"/>
            </a:endParaRPr>
          </a:p>
        </p:txBody>
      </p:sp>
      <p:sp>
        <p:nvSpPr>
          <p:cNvPr id="112" name="Google Shape;112;p18"/>
          <p:cNvSpPr txBox="1">
            <a:spLocks noGrp="1"/>
          </p:cNvSpPr>
          <p:nvPr>
            <p:ph type="subTitle" idx="1"/>
          </p:nvPr>
        </p:nvSpPr>
        <p:spPr>
          <a:xfrm>
            <a:off x="2682775" y="3529675"/>
            <a:ext cx="22692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Itim"/>
                <a:ea typeface="Itim"/>
                <a:cs typeface="Itim"/>
                <a:sym typeface="Itim"/>
              </a:rPr>
              <a:t>language</a:t>
            </a:r>
            <a:endParaRPr>
              <a:latin typeface="Itim"/>
              <a:ea typeface="Itim"/>
              <a:cs typeface="Itim"/>
              <a:sym typeface="Itim"/>
            </a:endParaRPr>
          </a:p>
        </p:txBody>
      </p:sp>
      <p:sp>
        <p:nvSpPr>
          <p:cNvPr id="113" name="Google Shape;113;p18"/>
          <p:cNvSpPr txBox="1">
            <a:spLocks noGrp="1"/>
          </p:cNvSpPr>
          <p:nvPr>
            <p:ph type="subTitle" idx="1"/>
          </p:nvPr>
        </p:nvSpPr>
        <p:spPr>
          <a:xfrm>
            <a:off x="6874725" y="3741825"/>
            <a:ext cx="22692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Itim"/>
                <a:ea typeface="Itim"/>
                <a:cs typeface="Itim"/>
                <a:sym typeface="Itim"/>
              </a:rPr>
              <a:t>help</a:t>
            </a:r>
            <a:endParaRPr>
              <a:latin typeface="Itim"/>
              <a:ea typeface="Itim"/>
              <a:cs typeface="Itim"/>
              <a:sym typeface="Itim"/>
            </a:endParaRPr>
          </a:p>
        </p:txBody>
      </p:sp>
      <p:sp>
        <p:nvSpPr>
          <p:cNvPr id="114" name="Google Shape;114;p18"/>
          <p:cNvSpPr txBox="1">
            <a:spLocks noGrp="1"/>
          </p:cNvSpPr>
          <p:nvPr>
            <p:ph type="subTitle" idx="1"/>
          </p:nvPr>
        </p:nvSpPr>
        <p:spPr>
          <a:xfrm>
            <a:off x="2602100" y="4368075"/>
            <a:ext cx="22692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Itim"/>
                <a:ea typeface="Itim"/>
                <a:cs typeface="Itim"/>
                <a:sym typeface="Itim"/>
              </a:rPr>
              <a:t>remember</a:t>
            </a:r>
            <a:endParaRPr>
              <a:latin typeface="Itim"/>
              <a:ea typeface="Itim"/>
              <a:cs typeface="Itim"/>
              <a:sym typeface="Itim"/>
            </a:endParaRPr>
          </a:p>
        </p:txBody>
      </p:sp>
      <p:sp>
        <p:nvSpPr>
          <p:cNvPr id="115" name="Google Shape;115;p18"/>
          <p:cNvSpPr txBox="1">
            <a:spLocks noGrp="1"/>
          </p:cNvSpPr>
          <p:nvPr>
            <p:ph type="subTitle" idx="1"/>
          </p:nvPr>
        </p:nvSpPr>
        <p:spPr>
          <a:xfrm>
            <a:off x="5883175" y="4481550"/>
            <a:ext cx="22692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Itim"/>
                <a:ea typeface="Itim"/>
                <a:cs typeface="Itim"/>
                <a:sym typeface="Itim"/>
              </a:rPr>
              <a:t>annoyed</a:t>
            </a:r>
            <a:endParaRPr>
              <a:latin typeface="Itim"/>
              <a:ea typeface="Itim"/>
              <a:cs typeface="Itim"/>
              <a:sym typeface="Itim"/>
            </a:endParaRPr>
          </a:p>
        </p:txBody>
      </p:sp>
      <p:sp>
        <p:nvSpPr>
          <p:cNvPr id="116" name="Google Shape;116;p18"/>
          <p:cNvSpPr txBox="1">
            <a:spLocks noGrp="1"/>
          </p:cNvSpPr>
          <p:nvPr>
            <p:ph type="subTitle" idx="1"/>
          </p:nvPr>
        </p:nvSpPr>
        <p:spPr>
          <a:xfrm>
            <a:off x="4120500" y="2789125"/>
            <a:ext cx="22692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Itim"/>
                <a:ea typeface="Itim"/>
                <a:cs typeface="Itim"/>
                <a:sym typeface="Itim"/>
              </a:rPr>
              <a:t>listening</a:t>
            </a:r>
            <a:endParaRPr>
              <a:latin typeface="Itim"/>
              <a:ea typeface="Itim"/>
              <a:cs typeface="Itim"/>
              <a:sym typeface="Itim"/>
            </a:endParaRPr>
          </a:p>
        </p:txBody>
      </p:sp>
      <p:sp>
        <p:nvSpPr>
          <p:cNvPr id="117" name="Google Shape;117;p18"/>
          <p:cNvSpPr txBox="1">
            <a:spLocks noGrp="1"/>
          </p:cNvSpPr>
          <p:nvPr>
            <p:ph type="subTitle" idx="1"/>
          </p:nvPr>
        </p:nvSpPr>
        <p:spPr>
          <a:xfrm>
            <a:off x="7772450" y="2571750"/>
            <a:ext cx="22692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Itim"/>
                <a:ea typeface="Itim"/>
                <a:cs typeface="Itim"/>
                <a:sym typeface="Itim"/>
              </a:rPr>
              <a:t>sister</a:t>
            </a:r>
            <a:endParaRPr>
              <a:latin typeface="Itim"/>
              <a:ea typeface="Itim"/>
              <a:cs typeface="Itim"/>
              <a:sym typeface="Itim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>
            <a:spLocks noGrp="1"/>
          </p:cNvSpPr>
          <p:nvPr>
            <p:ph type="title"/>
          </p:nvPr>
        </p:nvSpPr>
        <p:spPr>
          <a:xfrm>
            <a:off x="265500" y="429825"/>
            <a:ext cx="4045200" cy="170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Ask yourself: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subTitle" idx="1"/>
          </p:nvPr>
        </p:nvSpPr>
        <p:spPr>
          <a:xfrm>
            <a:off x="265500" y="1954192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000000"/>
                </a:solidFill>
                <a:latin typeface="Itim"/>
                <a:ea typeface="Itim"/>
                <a:cs typeface="Itim"/>
                <a:sym typeface="Itim"/>
              </a:rPr>
              <a:t>Which words did you NOT find?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24" name="Google Shape;124;p19"/>
          <p:cNvSpPr txBox="1">
            <a:spLocks noGrp="1"/>
          </p:cNvSpPr>
          <p:nvPr>
            <p:ph type="body" idx="2"/>
          </p:nvPr>
        </p:nvSpPr>
        <p:spPr>
          <a:xfrm>
            <a:off x="4867925" y="741925"/>
            <a:ext cx="3837000" cy="128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>
                <a:latin typeface="Itim"/>
                <a:ea typeface="Itim"/>
                <a:cs typeface="Itim"/>
                <a:sym typeface="Itim"/>
              </a:rPr>
              <a:t>Write it down:</a:t>
            </a:r>
            <a:endParaRPr sz="3700">
              <a:latin typeface="Itim"/>
              <a:ea typeface="Itim"/>
              <a:cs typeface="Itim"/>
              <a:sym typeface="Itim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25" name="Google Shape;125;p19"/>
          <p:cNvSpPr txBox="1">
            <a:spLocks noGrp="1"/>
          </p:cNvSpPr>
          <p:nvPr>
            <p:ph type="subTitle" idx="1"/>
          </p:nvPr>
        </p:nvSpPr>
        <p:spPr>
          <a:xfrm>
            <a:off x="4763825" y="202921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Itim"/>
              <a:buChar char="●"/>
            </a:pPr>
            <a:r>
              <a:rPr lang="en" sz="2800" i="1">
                <a:solidFill>
                  <a:srgbClr val="FFFFFF"/>
                </a:solidFill>
                <a:latin typeface="Itim"/>
                <a:ea typeface="Itim"/>
                <a:cs typeface="Itim"/>
                <a:sym typeface="Itim"/>
              </a:rPr>
              <a:t>Why do you think you missed these words?</a:t>
            </a:r>
            <a:endParaRPr sz="2800" i="1">
              <a:solidFill>
                <a:srgbClr val="FFFFFF"/>
              </a:solidFill>
              <a:latin typeface="Itim"/>
              <a:ea typeface="Itim"/>
              <a:cs typeface="Itim"/>
              <a:sym typeface="Itim"/>
            </a:endParaRPr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Itim"/>
              <a:buChar char="●"/>
            </a:pPr>
            <a:r>
              <a:rPr lang="en" sz="2800" i="1">
                <a:solidFill>
                  <a:srgbClr val="FFFFFF"/>
                </a:solidFill>
                <a:latin typeface="Itim"/>
                <a:ea typeface="Itim"/>
                <a:cs typeface="Itim"/>
                <a:sym typeface="Itim"/>
              </a:rPr>
              <a:t>Do you use these words often?</a:t>
            </a:r>
            <a:endParaRPr sz="2800" i="1">
              <a:solidFill>
                <a:srgbClr val="FFFFFF"/>
              </a:solidFill>
              <a:latin typeface="Itim"/>
              <a:ea typeface="Itim"/>
              <a:cs typeface="Itim"/>
              <a:sym typeface="Iti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7534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Challenge #2: Word Connection</a:t>
            </a:r>
            <a:endParaRPr dirty="0"/>
          </a:p>
        </p:txBody>
      </p:sp>
      <p:sp>
        <p:nvSpPr>
          <p:cNvPr id="131" name="Google Shape;131;p20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Set a timer for 2 minutes! 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Write </a:t>
            </a:r>
            <a:r>
              <a:rPr lang="en" b="1">
                <a:latin typeface="Georgia"/>
                <a:ea typeface="Georgia"/>
                <a:cs typeface="Georgia"/>
                <a:sym typeface="Georgia"/>
              </a:rPr>
              <a:t>as many words as you can</a:t>
            </a:r>
            <a:r>
              <a:rPr lang="en">
                <a:latin typeface="Georgia"/>
                <a:ea typeface="Georgia"/>
                <a:cs typeface="Georgia"/>
                <a:sym typeface="Georgia"/>
              </a:rPr>
              <a:t> that come to mind when you read the word on the next screen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>
            <a:spLocks noGrp="1"/>
          </p:cNvSpPr>
          <p:nvPr>
            <p:ph type="ctrTitle"/>
          </p:nvPr>
        </p:nvSpPr>
        <p:spPr>
          <a:xfrm>
            <a:off x="63300" y="2248750"/>
            <a:ext cx="87534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0" dirty="0"/>
              <a:t>Powerful</a:t>
            </a:r>
            <a:endParaRPr sz="7000" dirty="0"/>
          </a:p>
        </p:txBody>
      </p:sp>
      <p:sp>
        <p:nvSpPr>
          <p:cNvPr id="137" name="Google Shape;137;p21"/>
          <p:cNvSpPr txBox="1"/>
          <p:nvPr/>
        </p:nvSpPr>
        <p:spPr>
          <a:xfrm>
            <a:off x="63300" y="153375"/>
            <a:ext cx="2730300" cy="96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Reminder: write down any words you think of when you hear “powerful”</a:t>
            </a:r>
            <a:endParaRPr sz="17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348</Words>
  <Application>Microsoft Macintosh PowerPoint</Application>
  <PresentationFormat>On-screen Show (16:9)</PresentationFormat>
  <Paragraphs>61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Roboto</vt:lpstr>
      <vt:lpstr>Itim</vt:lpstr>
      <vt:lpstr>Georgia</vt:lpstr>
      <vt:lpstr>Arial</vt:lpstr>
      <vt:lpstr>Material</vt:lpstr>
      <vt:lpstr>Word Challenge</vt:lpstr>
      <vt:lpstr>Challenge #1: Word Search</vt:lpstr>
      <vt:lpstr>PowerPoint Presentation</vt:lpstr>
      <vt:lpstr>Which words did you find?</vt:lpstr>
      <vt:lpstr>Ask yourself: </vt:lpstr>
      <vt:lpstr>Which words did you NOT find?</vt:lpstr>
      <vt:lpstr>Ask yourself: </vt:lpstr>
      <vt:lpstr>Challenge #2: Word Connection</vt:lpstr>
      <vt:lpstr>Powerful</vt:lpstr>
      <vt:lpstr>Reflect</vt:lpstr>
      <vt:lpstr>Where do we get our words from?  Do you use different words at home than you do in class? With friends?  Is there one, right way to use our words? </vt:lpstr>
      <vt:lpstr>Challenge #3: Word Challenge Journal!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Challenge</dc:title>
  <cp:lastModifiedBy>Eliza Jones</cp:lastModifiedBy>
  <cp:revision>1</cp:revision>
  <dcterms:modified xsi:type="dcterms:W3CDTF">2020-09-29T18:18:34Z</dcterms:modified>
</cp:coreProperties>
</file>