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Amatic SC" pitchFamily="2" charset="-79"/>
      <p:regular r:id="rId11"/>
      <p:bold r:id="rId12"/>
    </p:embeddedFont>
    <p:embeddedFont>
      <p:font typeface="Garamond" panose="02020404030301010803" pitchFamily="18" charset="0"/>
      <p:regular r:id="rId13"/>
      <p:bold r:id="rId14"/>
      <p:italic r:id="rId15"/>
      <p:boldItalic r:id="rId16"/>
    </p:embeddedFont>
    <p:embeddedFont>
      <p:font typeface="Georgia" panose="02040502050405020303" pitchFamily="18" charset="0"/>
      <p:regular r:id="rId17"/>
      <p:bold r:id="rId18"/>
      <p:italic r:id="rId19"/>
      <p:boldItalic r:id="rId20"/>
    </p:embeddedFont>
    <p:embeddedFont>
      <p:font typeface="Source Code Pro" panose="020B0509030403020204" pitchFamily="49"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56" d="100"/>
          <a:sy n="156" d="100"/>
        </p:scale>
        <p:origin x="3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968194e54a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968194e54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68194e54a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68194e54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968194e54a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968194e54a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Have the students talk for a few minutes in small groups - then have them come back to the larger classroom (either zoom or in-person;  for zoom use breakout rooms). Each group must briefly summarize or share what they discussed. Then leave some time for larger group discussion that may have been prompted by something a smaller group shared.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68194e54a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968194e54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Give the students a few minutes to think about this to themselves, then discuss as a large class.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68194e54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68194e54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95564065c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95564065c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Start in small groups - then again return to larger class. If on zoom, maybe try sharing the whiteboard and having each group write out something important they discussed.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95564065c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95564065c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UHwVyplU3Pg"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jpg"/><Relationship Id="rId5" Type="http://schemas.openxmlformats.org/officeDocument/2006/relationships/hyperlink" Target="http://www.youtube.com/watch?v=trqDnLNRuSc" TargetMode="Externa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011150" y="667700"/>
            <a:ext cx="7121700" cy="20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900">
                <a:latin typeface="Georgia"/>
                <a:ea typeface="Georgia"/>
                <a:cs typeface="Georgia"/>
                <a:sym typeface="Georgia"/>
              </a:rPr>
              <a:t>Self and Self-Permanence</a:t>
            </a:r>
            <a:endParaRPr sz="5900">
              <a:latin typeface="Georgia"/>
              <a:ea typeface="Georgia"/>
              <a:cs typeface="Georgia"/>
              <a:sym typeface="Georgia"/>
            </a:endParaRPr>
          </a:p>
        </p:txBody>
      </p:sp>
      <p:sp>
        <p:nvSpPr>
          <p:cNvPr id="57" name="Google Shape;57;p13"/>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700">
                <a:latin typeface="Garamond"/>
                <a:ea typeface="Garamond"/>
                <a:cs typeface="Garamond"/>
                <a:sym typeface="Garamond"/>
              </a:rPr>
              <a:t>How do you define yourself?</a:t>
            </a:r>
            <a:endParaRPr sz="3700">
              <a:latin typeface="Garamond"/>
              <a:ea typeface="Garamond"/>
              <a:cs typeface="Garamond"/>
              <a:sym typeface="Garamon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a:solidFill>
            <a:srgbClr val="A4C2F4"/>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Georgia"/>
                <a:ea typeface="Georgia"/>
                <a:cs typeface="Georgia"/>
                <a:sym typeface="Georgia"/>
              </a:rPr>
              <a:t>2 minute independent writing warm-up #1</a:t>
            </a:r>
            <a:endParaRPr sz="2800">
              <a:latin typeface="Georgia"/>
              <a:ea typeface="Georgia"/>
              <a:cs typeface="Georgia"/>
              <a:sym typeface="Georgia"/>
            </a:endParaRPr>
          </a:p>
        </p:txBody>
      </p:sp>
      <p:sp>
        <p:nvSpPr>
          <p:cNvPr id="63" name="Google Shape;63;p14"/>
          <p:cNvSpPr txBox="1">
            <a:spLocks noGrp="1"/>
          </p:cNvSpPr>
          <p:nvPr>
            <p:ph type="body" idx="1"/>
          </p:nvPr>
        </p:nvSpPr>
        <p:spPr>
          <a:xfrm>
            <a:off x="311700" y="1930125"/>
            <a:ext cx="8520600" cy="168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300" b="1">
                <a:latin typeface="Garamond"/>
                <a:ea typeface="Garamond"/>
                <a:cs typeface="Garamond"/>
                <a:sym typeface="Garamond"/>
              </a:rPr>
              <a:t>Think carefully: If you had to describe yourself </a:t>
            </a:r>
            <a:r>
              <a:rPr lang="en" sz="3300" b="1" u="sng">
                <a:latin typeface="Garamond"/>
                <a:ea typeface="Garamond"/>
                <a:cs typeface="Garamond"/>
                <a:sym typeface="Garamond"/>
              </a:rPr>
              <a:t>using only 5 words</a:t>
            </a:r>
            <a:r>
              <a:rPr lang="en" sz="3300" b="1">
                <a:latin typeface="Garamond"/>
                <a:ea typeface="Garamond"/>
                <a:cs typeface="Garamond"/>
                <a:sym typeface="Garamond"/>
              </a:rPr>
              <a:t>, what would they be? Write them down.</a:t>
            </a:r>
            <a:endParaRPr sz="3300" b="1">
              <a:latin typeface="Garamond"/>
              <a:ea typeface="Garamond"/>
              <a:cs typeface="Garamond"/>
              <a:sym typeface="Garamond"/>
            </a:endParaRPr>
          </a:p>
          <a:p>
            <a:pPr marL="0" lvl="0" indent="0" algn="l" rtl="0">
              <a:spcBef>
                <a:spcPts val="1600"/>
              </a:spcBef>
              <a:spcAft>
                <a:spcPts val="0"/>
              </a:spcAft>
              <a:buNone/>
            </a:pPr>
            <a:endParaRPr sz="2500">
              <a:latin typeface="Garamond"/>
              <a:ea typeface="Garamond"/>
              <a:cs typeface="Garamond"/>
              <a:sym typeface="Garamond"/>
            </a:endParaRPr>
          </a:p>
          <a:p>
            <a:pPr marL="0" lvl="0" indent="0" algn="l" rtl="0">
              <a:spcBef>
                <a:spcPts val="1600"/>
              </a:spcBef>
              <a:spcAft>
                <a:spcPts val="1600"/>
              </a:spcAft>
              <a:buNone/>
            </a:pPr>
            <a:endParaRPr sz="2500">
              <a:latin typeface="Garamond"/>
              <a:ea typeface="Garamond"/>
              <a:cs typeface="Garamond"/>
              <a:sym typeface="Garamo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a:solidFill>
            <a:srgbClr val="A4C2F4"/>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Georgia"/>
                <a:ea typeface="Georgia"/>
                <a:cs typeface="Georgia"/>
                <a:sym typeface="Georgia"/>
              </a:rPr>
              <a:t>5 minute independent writing warm-up #2</a:t>
            </a:r>
            <a:endParaRPr sz="2800">
              <a:latin typeface="Georgia"/>
              <a:ea typeface="Georgia"/>
              <a:cs typeface="Georgia"/>
              <a:sym typeface="Georgia"/>
            </a:endParaRPr>
          </a:p>
        </p:txBody>
      </p:sp>
      <p:sp>
        <p:nvSpPr>
          <p:cNvPr id="69" name="Google Shape;69;p15"/>
          <p:cNvSpPr txBox="1">
            <a:spLocks noGrp="1"/>
          </p:cNvSpPr>
          <p:nvPr>
            <p:ph type="body" idx="1"/>
          </p:nvPr>
        </p:nvSpPr>
        <p:spPr>
          <a:xfrm>
            <a:off x="311700" y="1228675"/>
            <a:ext cx="8520600" cy="334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b="1">
                <a:latin typeface="Garamond"/>
                <a:ea typeface="Garamond"/>
                <a:cs typeface="Garamond"/>
                <a:sym typeface="Garamond"/>
              </a:rPr>
              <a:t>Now (on a separate piece of paper) write down </a:t>
            </a:r>
            <a:r>
              <a:rPr lang="en" sz="2300" b="1" u="sng">
                <a:latin typeface="Garamond"/>
                <a:ea typeface="Garamond"/>
                <a:cs typeface="Garamond"/>
                <a:sym typeface="Garamond"/>
              </a:rPr>
              <a:t>as many things as you can</a:t>
            </a:r>
            <a:r>
              <a:rPr lang="en" sz="2300" b="1">
                <a:latin typeface="Garamond"/>
                <a:ea typeface="Garamond"/>
                <a:cs typeface="Garamond"/>
                <a:sym typeface="Garamond"/>
              </a:rPr>
              <a:t> that define you and who you are as a person. </a:t>
            </a:r>
            <a:endParaRPr sz="2300" b="1">
              <a:latin typeface="Garamond"/>
              <a:ea typeface="Garamond"/>
              <a:cs typeface="Garamond"/>
              <a:sym typeface="Garamond"/>
            </a:endParaRPr>
          </a:p>
          <a:p>
            <a:pPr marL="0" lvl="0" indent="0" algn="ctr" rtl="0">
              <a:spcBef>
                <a:spcPts val="1600"/>
              </a:spcBef>
              <a:spcAft>
                <a:spcPts val="1600"/>
              </a:spcAft>
              <a:buNone/>
            </a:pPr>
            <a:r>
              <a:rPr lang="en" sz="2300" b="1">
                <a:latin typeface="Garamond"/>
                <a:ea typeface="Garamond"/>
                <a:cs typeface="Garamond"/>
                <a:sym typeface="Garamond"/>
              </a:rPr>
              <a:t>What are some of the things you wrote down? Put them into categories. (e.g. Academic, Extracurricular Activities, Personality Traits, etc.)</a:t>
            </a:r>
            <a:endParaRPr sz="2300" b="1">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03150" y="1124850"/>
            <a:ext cx="8537700" cy="2893800"/>
          </a:xfrm>
          <a:prstGeom prst="rect">
            <a:avLst/>
          </a:prstGeom>
          <a:solidFill>
            <a:srgbClr val="A4C2F4"/>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3300" b="0">
                <a:latin typeface="Georgia"/>
                <a:ea typeface="Georgia"/>
                <a:cs typeface="Georgia"/>
                <a:sym typeface="Georgia"/>
              </a:rPr>
              <a:t>Discuss your lists and categories in a small group of 3-4. Does anything you wrote down overlap with someone else? If so, does this make them the same person as you? </a:t>
            </a:r>
            <a:endParaRPr sz="3300" b="0">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03150" y="1084400"/>
            <a:ext cx="8537700" cy="1432800"/>
          </a:xfrm>
          <a:prstGeom prst="rect">
            <a:avLst/>
          </a:prstGeom>
          <a:noFill/>
          <a:ln w="2857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0">
                <a:latin typeface="Garamond"/>
                <a:ea typeface="Garamond"/>
                <a:cs typeface="Garamond"/>
                <a:sym typeface="Garamond"/>
              </a:rPr>
              <a:t>Imagine you are a scientist working on the cutting edge of Artificial Intelligence. Your most recent project involves inputting information about yourself into a AI computer. </a:t>
            </a:r>
            <a:endParaRPr sz="2500" b="0">
              <a:latin typeface="Garamond"/>
              <a:ea typeface="Garamond"/>
              <a:cs typeface="Garamond"/>
              <a:sym typeface="Garamond"/>
            </a:endParaRPr>
          </a:p>
        </p:txBody>
      </p:sp>
      <p:sp>
        <p:nvSpPr>
          <p:cNvPr id="80" name="Google Shape;80;p17"/>
          <p:cNvSpPr txBox="1"/>
          <p:nvPr/>
        </p:nvSpPr>
        <p:spPr>
          <a:xfrm>
            <a:off x="303150" y="2915150"/>
            <a:ext cx="8537700" cy="1678800"/>
          </a:xfrm>
          <a:prstGeom prst="rect">
            <a:avLst/>
          </a:prstGeom>
          <a:noFill/>
          <a:ln w="2857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accent1"/>
                </a:solidFill>
                <a:latin typeface="Garamond"/>
                <a:ea typeface="Garamond"/>
                <a:cs typeface="Garamond"/>
                <a:sym typeface="Garamond"/>
              </a:rPr>
              <a:t>Does this computer effectively become you? Think back to the lists you made earlier. How much information would you have to input for the computer to become virtually indistinguishable from yourself? Is this even possible?</a:t>
            </a:r>
            <a:endParaRPr sz="2500">
              <a:latin typeface="Garamond"/>
              <a:ea typeface="Garamond"/>
              <a:cs typeface="Garamond"/>
              <a:sym typeface="Garamond"/>
            </a:endParaRPr>
          </a:p>
        </p:txBody>
      </p:sp>
      <p:sp>
        <p:nvSpPr>
          <p:cNvPr id="81" name="Google Shape;81;p17"/>
          <p:cNvSpPr txBox="1"/>
          <p:nvPr/>
        </p:nvSpPr>
        <p:spPr>
          <a:xfrm>
            <a:off x="303125" y="218150"/>
            <a:ext cx="8537700" cy="608400"/>
          </a:xfrm>
          <a:prstGeom prst="rect">
            <a:avLst/>
          </a:prstGeom>
          <a:solidFill>
            <a:srgbClr val="A4C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300" b="1">
                <a:latin typeface="Georgia"/>
                <a:ea typeface="Georgia"/>
                <a:cs typeface="Georgia"/>
                <a:sym typeface="Georgia"/>
              </a:rPr>
              <a:t>Thought Experiment:</a:t>
            </a:r>
            <a:endParaRPr sz="2300" b="1">
              <a:latin typeface="Georgia"/>
              <a:ea typeface="Georgia"/>
              <a:cs typeface="Georgia"/>
              <a:sym typeface="Georgi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04800" y="309350"/>
            <a:ext cx="8537700" cy="1194600"/>
          </a:xfrm>
          <a:prstGeom prst="rect">
            <a:avLst/>
          </a:prstGeom>
          <a:solidFill>
            <a:srgbClr val="A4C2F4"/>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500">
                <a:latin typeface="Georgia"/>
                <a:ea typeface="Georgia"/>
                <a:cs typeface="Georgia"/>
                <a:sym typeface="Georgia"/>
              </a:rPr>
              <a:t>Watch these videos independently, then discuss with your group using the guiding questions on the following slide. </a:t>
            </a:r>
            <a:endParaRPr sz="2500">
              <a:latin typeface="Georgia"/>
              <a:ea typeface="Georgia"/>
              <a:cs typeface="Georgia"/>
              <a:sym typeface="Georgia"/>
            </a:endParaRPr>
          </a:p>
        </p:txBody>
      </p:sp>
      <p:pic>
        <p:nvPicPr>
          <p:cNvPr id="87" name="Google Shape;87;p18" descr="View full lesson: http://ed.ted.com/lessons/who-am-i-a-philosophical-inquiry-amy-adkins&#10;&#10;Throughout the history of mankind, the subject of identity has sent poets to the blank page, philosophers to the agora and seekers to the oracles. These murky waters of abstract thinking are tricky to navigate, so it’s probably fitting that to demonstrate the complexity, the Greek historian Plutarch used the story of a ship. Amy Adkins illuminates Plutarch’s Ship of Theseus.&#10;&#10;Lesson by Amy Adkins, animation by Stretch Films, Inc." title="Who am I? A philosophical inquiry - Amy Adkins">
            <a:hlinkClick r:id="rId3"/>
          </p:cNvPr>
          <p:cNvPicPr preferRelativeResize="0"/>
          <p:nvPr/>
        </p:nvPicPr>
        <p:blipFill>
          <a:blip r:embed="rId4">
            <a:alphaModFix/>
          </a:blip>
          <a:stretch>
            <a:fillRect/>
          </a:stretch>
        </p:blipFill>
        <p:spPr>
          <a:xfrm>
            <a:off x="304800" y="1788825"/>
            <a:ext cx="4107175" cy="3080375"/>
          </a:xfrm>
          <a:prstGeom prst="rect">
            <a:avLst/>
          </a:prstGeom>
          <a:noFill/>
          <a:ln>
            <a:noFill/>
          </a:ln>
        </p:spPr>
      </p:pic>
      <p:pic>
        <p:nvPicPr>
          <p:cNvPr id="88" name="Google Shape;88;p18" descr="Today Hank is building on last week’s exploration of identity to focus on personal identity. Does it in reside in your body? Is it in the collective memories of your consciousness? There are, of course, strengths and weaknesses to both of these ideas, and that’s what we’re talking about today.&#10;&#10;Get your own Crash Course Philosophy mug from DFTBA: http://store.dftba.com/products/crashcourse-philosophy-mug&#10;&#10;The Latest from PBS Digital Studios: https://www.youtube.com/playlist?list=PL1mtdjDVOoOqJzeaJAV15Tq0tZ1vKj7ZV&#10;&#10;--&#10;&#10;All other images and video either public domain or via VideoBlocks, or Wikimedia Commons, licensed under Creative Commons BY 4.0: https://creativecommons.org/licenses/by/4.0/&#10;&#10;--&#10;&#10;Produced in collaboration with PBS Digital Studios: http://youtube.com/pbsdigitalstudios&#10;&#10;Crash Course Philosophy is sponsored by Squarespace.&#10;http://www.squarespace.com/crashcourse&#10;&#10;--&#10;&#10;Want to find Crash Course elsewhere on the internet?&#10;Facebook - http://www.facebook.com/YouTubeCrashC...&#10;Twitter - http://www.twitter.com/TheCrashCourse&#10;Tumblr - http://thecrashcourse.tumblr.com &#10;Support CrashCourse on Patreon: http://www.patreon.com/crashcourse&#10;&#10;CC Kids: http://www.youtube.com/crashcoursekids" title="Personal Identity: Crash Course Philosophy #19">
            <a:hlinkClick r:id="rId5"/>
          </p:cNvPr>
          <p:cNvPicPr preferRelativeResize="0"/>
          <p:nvPr/>
        </p:nvPicPr>
        <p:blipFill>
          <a:blip r:embed="rId6">
            <a:alphaModFix/>
          </a:blip>
          <a:stretch>
            <a:fillRect/>
          </a:stretch>
        </p:blipFill>
        <p:spPr>
          <a:xfrm>
            <a:off x="4735325" y="1797214"/>
            <a:ext cx="4107175" cy="308038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292850"/>
            <a:ext cx="8520600" cy="637200"/>
          </a:xfrm>
          <a:prstGeom prst="rect">
            <a:avLst/>
          </a:prstGeom>
          <a:solidFill>
            <a:srgbClr val="A4C2F4"/>
          </a:solidFill>
        </p:spPr>
        <p:txBody>
          <a:bodyPr spcFirstLastPara="1" wrap="square" lIns="91425" tIns="91425" rIns="91425" bIns="91425" anchor="ctr" anchorCtr="0">
            <a:noAutofit/>
          </a:bodyPr>
          <a:lstStyle/>
          <a:p>
            <a:pPr marL="0" lvl="0" indent="0" algn="l" rtl="0">
              <a:spcBef>
                <a:spcPts val="0"/>
              </a:spcBef>
              <a:spcAft>
                <a:spcPts val="0"/>
              </a:spcAft>
              <a:buNone/>
            </a:pPr>
            <a:r>
              <a:rPr lang="en" sz="3000">
                <a:latin typeface="Georgia"/>
                <a:ea typeface="Georgia"/>
                <a:cs typeface="Georgia"/>
                <a:sym typeface="Georgia"/>
              </a:rPr>
              <a:t>Guiding Questions:</a:t>
            </a:r>
            <a:endParaRPr sz="3000">
              <a:latin typeface="Georgia"/>
              <a:ea typeface="Georgia"/>
              <a:cs typeface="Georgia"/>
              <a:sym typeface="Georgia"/>
            </a:endParaRPr>
          </a:p>
        </p:txBody>
      </p:sp>
      <p:sp>
        <p:nvSpPr>
          <p:cNvPr id="94" name="Google Shape;94;p19"/>
          <p:cNvSpPr txBox="1">
            <a:spLocks noGrp="1"/>
          </p:cNvSpPr>
          <p:nvPr>
            <p:ph type="body" idx="1"/>
          </p:nvPr>
        </p:nvSpPr>
        <p:spPr>
          <a:xfrm>
            <a:off x="311700" y="1152475"/>
            <a:ext cx="8520600" cy="1147800"/>
          </a:xfrm>
          <a:prstGeom prst="rect">
            <a:avLst/>
          </a:prstGeom>
          <a:ln w="2857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
                <a:latin typeface="Garamond"/>
                <a:ea typeface="Garamond"/>
                <a:cs typeface="Garamond"/>
                <a:sym typeface="Garamond"/>
              </a:rPr>
              <a:t>Consider the Ship of Theseus. After thousands of years, is it really the same ship? If yes, has it changed at all? If not, what consequences does this have for your own personal permanence of identity? Are you the same person you were when you were born? 5 years old? 10? 15?</a:t>
            </a:r>
            <a:endParaRPr>
              <a:latin typeface="Garamond"/>
              <a:ea typeface="Garamond"/>
              <a:cs typeface="Garamond"/>
              <a:sym typeface="Garamond"/>
            </a:endParaRPr>
          </a:p>
        </p:txBody>
      </p:sp>
      <p:sp>
        <p:nvSpPr>
          <p:cNvPr id="95" name="Google Shape;95;p19"/>
          <p:cNvSpPr txBox="1"/>
          <p:nvPr/>
        </p:nvSpPr>
        <p:spPr>
          <a:xfrm>
            <a:off x="311700" y="2598900"/>
            <a:ext cx="8520600" cy="783900"/>
          </a:xfrm>
          <a:prstGeom prst="rect">
            <a:avLst/>
          </a:prstGeom>
          <a:noFill/>
          <a:ln w="2857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Garamond"/>
                <a:ea typeface="Garamond"/>
                <a:cs typeface="Garamond"/>
                <a:sym typeface="Garamond"/>
              </a:rPr>
              <a:t>Think about the mad/evil scientist problem. Would you choose to torture your body with someone else's mind, or your mind in someone else's body? </a:t>
            </a:r>
            <a:endParaRPr sz="1800">
              <a:solidFill>
                <a:schemeClr val="dk2"/>
              </a:solidFill>
              <a:latin typeface="Garamond"/>
              <a:ea typeface="Garamond"/>
              <a:cs typeface="Garamond"/>
              <a:sym typeface="Garamond"/>
            </a:endParaRPr>
          </a:p>
        </p:txBody>
      </p:sp>
      <p:sp>
        <p:nvSpPr>
          <p:cNvPr id="96" name="Google Shape;96;p19"/>
          <p:cNvSpPr txBox="1"/>
          <p:nvPr/>
        </p:nvSpPr>
        <p:spPr>
          <a:xfrm>
            <a:off x="311700" y="3701075"/>
            <a:ext cx="8520600" cy="1079100"/>
          </a:xfrm>
          <a:prstGeom prst="rect">
            <a:avLst/>
          </a:prstGeom>
          <a:noFill/>
          <a:ln w="28575" cap="flat" cmpd="sng">
            <a:solidFill>
              <a:srgbClr val="A4C2F4"/>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Garamond"/>
                <a:ea typeface="Garamond"/>
                <a:cs typeface="Garamond"/>
                <a:sym typeface="Garamond"/>
              </a:rPr>
              <a:t>What are the differences between “Body Theory” and “Memory Theory”? Which one are you more inclined towards? Why? If you could propose a third theory about what identity is and where the “self” lies, what would it be?</a:t>
            </a:r>
            <a:endParaRPr sz="1800">
              <a:solidFill>
                <a:schemeClr val="dk2"/>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C2F4"/>
        </a:solidFill>
        <a:effectLst/>
      </p:bgPr>
    </p:bg>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490250" y="526350"/>
            <a:ext cx="81666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Georgia"/>
                <a:ea typeface="Georgia"/>
                <a:cs typeface="Georgia"/>
                <a:sym typeface="Georgia"/>
              </a:rPr>
              <a:t>Thank you for participating!</a:t>
            </a:r>
            <a:endParaRPr>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Macintosh PowerPoint</Application>
  <PresentationFormat>On-screen Show (16:9)</PresentationFormat>
  <Paragraphs>20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Garamond</vt:lpstr>
      <vt:lpstr>Arial</vt:lpstr>
      <vt:lpstr>Source Code Pro</vt:lpstr>
      <vt:lpstr>Georgia</vt:lpstr>
      <vt:lpstr>Amatic SC</vt:lpstr>
      <vt:lpstr>Beach Day</vt:lpstr>
      <vt:lpstr>Self and Self-Permanence</vt:lpstr>
      <vt:lpstr>2 minute independent writing warm-up #1</vt:lpstr>
      <vt:lpstr>5 minute independent writing warm-up #2</vt:lpstr>
      <vt:lpstr>Discuss your lists and categories in a small group of 3-4. Does anything you wrote down overlap with someone else? If so, does this make them the same person as you? </vt:lpstr>
      <vt:lpstr>Imagine you are a scientist working on the cutting edge of Artificial Intelligence. Your most recent project involves inputting information about yourself into a AI computer. </vt:lpstr>
      <vt:lpstr>Watch these videos independently, then discuss with your group using the guiding questions on the following slide. </vt:lpstr>
      <vt:lpstr>Guiding Questions:</vt:lpstr>
      <vt:lpstr>Thank you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and Self-Permanence</dc:title>
  <cp:lastModifiedBy>Erick Christian</cp:lastModifiedBy>
  <cp:revision>1</cp:revision>
  <dcterms:modified xsi:type="dcterms:W3CDTF">2020-09-18T16:58:41Z</dcterms:modified>
</cp:coreProperties>
</file>